
<file path=[Content_Types].xml><?xml version="1.0" encoding="utf-8"?>
<Types xmlns="http://schemas.openxmlformats.org/package/2006/content-types">
  <Override PartName="/ppt/slides/slide41.xml" ContentType="application/vnd.openxmlformats-officedocument.presentationml.slide+xml"/>
  <Override PartName="/ppt/slides/slide50.xml" ContentType="application/vnd.openxmlformats-officedocument.presentationml.slide+xml"/>
  <Override PartName="/ppt/slides/slide18.xml" ContentType="application/vnd.openxmlformats-officedocument.presentationml.slide+xml"/>
  <Override PartName="/ppt/slides/slide60.xml" ContentType="application/vnd.openxmlformats-officedocument.presentationml.slide+xml"/>
  <Override PartName="/ppt/slides/slide28.xml" ContentType="application/vnd.openxmlformats-officedocument.presentationml.slide+xml"/>
  <Override PartName="/ppt/slides/slide37.xml" ContentType="application/vnd.openxmlformats-officedocument.presentationml.slide+xml"/>
  <Override PartName="/ppt/slides/slide70.xml" ContentType="application/vnd.openxmlformats-officedocument.presentationml.slide+xml"/>
  <Override PartName="/ppt/slides/slide9.xml" ContentType="application/vnd.openxmlformats-officedocument.presentationml.slide+xml"/>
  <Override PartName="/ppt/slides/slide47.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Default Extension="vml" ContentType="application/vnd.openxmlformats-officedocument.vmlDrawing"/>
  <Override PartName="/ppt/slides/slide66.xml" ContentType="application/vnd.openxmlformats-officedocument.presentationml.slide+xml"/>
  <Override PartName="/ppt/theme/theme1.xml" ContentType="application/vnd.openxmlformats-officedocument.theme+xml"/>
  <Override PartName="/ppt/notesSlides/notesSlide2.xml" ContentType="application/vnd.openxmlformats-officedocument.presentationml.notesSlide+xml"/>
  <Override PartName="/ppt/slides/slide75.xml" ContentType="application/vnd.openxmlformats-officedocument.presentationml.slide+xml"/>
  <Override PartName="/ppt/slides/slide85.xml" ContentType="application/vnd.openxmlformats-officedocument.presentationml.slide+xml"/>
  <Override PartName="/ppt/embeddings/oleObject1.bin" ContentType="application/vnd.openxmlformats-officedocument.oleObject"/>
  <Override PartName="/ppt/embeddings/oleObject13.bin" ContentType="application/vnd.openxmlformats-officedocument.oleObject"/>
  <Override PartName="/ppt/embeddings/oleObject23.bin" ContentType="application/vnd.openxmlformats-officedocument.oleObject"/>
  <Default Extension="jpeg" ContentType="image/jpeg"/>
  <Override PartName="/ppt/slides/slide13.xml" ContentType="application/vnd.openxmlformats-officedocument.presentationml.slide+xml"/>
  <Override PartName="/ppt/embeddings/oleObject7.bin" ContentType="application/vnd.openxmlformats-officedocument.oleObject"/>
  <Override PartName="/ppt/slides/slide23.xml" ContentType="application/vnd.openxmlformats-officedocument.presentationml.slide+xml"/>
  <Override PartName="/ppt/embeddings/oleObject19.bin" ContentType="application/vnd.openxmlformats-officedocument.oleObject"/>
  <Override PartName="/ppt/slides/slide32.xml" ContentType="application/vnd.openxmlformats-officedocument.presentationml.slide+xml"/>
  <Override PartName="/ppt/embeddings/oleObject29.bin" ContentType="application/vnd.openxmlformats-officedocument.oleObject"/>
  <Override PartName="/ppt/slides/slide4.xml" ContentType="application/vnd.openxmlformats-officedocument.presentationml.slide+xml"/>
  <Override PartName="/ppt/slideLayouts/slideLayout5.xml" ContentType="application/vnd.openxmlformats-officedocument.presentationml.slideLayout+xml"/>
  <Override PartName="/ppt/slides/slide42.xml" ContentType="application/vnd.openxmlformats-officedocument.presentationml.slide+xml"/>
  <Override PartName="/ppt/slides/slide51.xml" ContentType="application/vnd.openxmlformats-officedocument.presentationml.slide+xml"/>
  <Override PartName="/ppt/slides/slide19.xml" ContentType="application/vnd.openxmlformats-officedocument.presentationml.slide+xml"/>
  <Override PartName="/ppt/slideLayouts/slideLayout10.xml" ContentType="application/vnd.openxmlformats-officedocument.presentationml.slideLayout+xml"/>
  <Override PartName="/ppt/slides/slide61.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s/slide71.xml" ContentType="application/vnd.openxmlformats-officedocument.presentationml.slide+xml"/>
  <Override PartName="/ppt/slides/slide80.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tags/tag2.xml" ContentType="application/vnd.openxmlformats-officedocument.presentationml.tags+xml"/>
  <Override PartName="/ppt/slides/slide67.xml" ContentType="application/vnd.openxmlformats-officedocument.presentationml.slide+xml"/>
  <Override PartName="/ppt/theme/theme2.xml" ContentType="application/vnd.openxmlformats-officedocument.theme+xml"/>
  <Override PartName="/docProps/custom.xml" ContentType="application/vnd.openxmlformats-officedocument.custom-properties+xml"/>
  <Override PartName="/ppt/slides/slide76.xml" ContentType="application/vnd.openxmlformats-officedocument.presentationml.slide+xml"/>
  <Default Extension="emf" ContentType="image/x-emf"/>
  <Override PartName="/ppt/embeddings/oleObject2.bin" ContentType="application/vnd.openxmlformats-officedocument.oleObject"/>
  <Override PartName="/ppt/slides/slide86.xml" ContentType="application/vnd.openxmlformats-officedocument.presentationml.slide+xml"/>
  <Override PartName="/ppt/embeddings/oleObject14.bin" ContentType="application/vnd.openxmlformats-officedocument.oleObject"/>
  <Override PartName="/ppt/embeddings/oleObject24.bin" ContentType="application/vnd.openxmlformats-officedocument.oleObject"/>
  <Override PartName="/ppt/revisionInfo.xml" ContentType="application/vnd.ms-powerpoint.revisioninfo+xml"/>
  <Override PartName="/ppt/slides/slide14.xml" ContentType="application/vnd.openxmlformats-officedocument.presentationml.slide+xml"/>
  <Override PartName="/ppt/embeddings/oleObject8.bin" ContentType="application/vnd.openxmlformats-officedocument.oleObject"/>
  <Override PartName="/ppt/slides/slide24.xml" ContentType="application/vnd.openxmlformats-officedocument.presentationml.slide+xml"/>
  <Default Extension="bin" ContentType="application/vnd.openxmlformats-officedocument.presentationml.printerSettings"/>
  <Override PartName="/ppt/slides/slide33.xml" ContentType="application/vnd.openxmlformats-officedocument.presentationml.slide+xml"/>
  <Override PartName="/ppt/slides/slide5.xml" ContentType="application/vnd.openxmlformats-officedocument.presentationml.slide+xml"/>
  <Default Extension="xml" ContentType="application/xml"/>
  <Override PartName="/ppt/slideLayouts/slideLayout6.xml" ContentType="application/vnd.openxmlformats-officedocument.presentationml.slideLayout+xml"/>
  <Override PartName="/ppt/tableStyles.xml" ContentType="application/vnd.openxmlformats-officedocument.presentationml.tableStyles+xml"/>
  <Override PartName="/ppt/slides/slide43.xml" ContentType="application/vnd.openxmlformats-officedocument.presentationml.slide+xml"/>
  <Override PartName="/ppt/slides/slide52.xml" ContentType="application/vnd.openxmlformats-officedocument.presentationml.slide+xml"/>
  <Override PartName="/ppt/slideLayouts/slideLayout11.xml" ContentType="application/vnd.openxmlformats-officedocument.presentationml.slideLayout+xml"/>
  <Override PartName="/ppt/slides/slide62.xml" ContentType="application/vnd.openxmlformats-officedocument.presentationml.slide+xml"/>
  <Override PartName="/docProps/app.xml" ContentType="application/vnd.openxmlformats-officedocument.extended-properties+xml"/>
  <Override PartName="/ppt/slides/slide39.xml" ContentType="application/vnd.openxmlformats-officedocument.presentationml.slide+xml"/>
  <Override PartName="/ppt/slides/slide81.xml" ContentType="application/vnd.openxmlformats-officedocument.presentationml.slide+xml"/>
  <Override PartName="/ppt/slides/slide49.xml" ContentType="application/vnd.openxmlformats-officedocument.presentationml.slide+xml"/>
  <Override PartName="/ppt/embeddings/oleObject10.bin" ContentType="application/vnd.openxmlformats-officedocument.oleObject"/>
  <Override PartName="/ppt/slides/slide58.xml" ContentType="application/vnd.openxmlformats-officedocument.presentationml.slide+xml"/>
  <Override PartName="/docProps/core.xml" ContentType="application/vnd.openxmlformats-package.core-properties+xml"/>
  <Override PartName="/ppt/slides/slide68.xml" ContentType="application/vnd.openxmlformats-officedocument.presentationml.slide+xml"/>
  <Override PartName="/ppt/theme/theme3.xml" ContentType="application/vnd.openxmlformats-officedocument.theme+xml"/>
  <Override PartName="/ppt/slides/slide77.xml" ContentType="application/vnd.openxmlformats-officedocument.presentationml.slide+xml"/>
  <Override PartName="/ppt/slides/slide87.xml" ContentType="application/vnd.openxmlformats-officedocument.presentationml.slide+xml"/>
  <Override PartName="/ppt/embeddings/oleObject3.bin" ContentType="application/vnd.openxmlformats-officedocument.oleObject"/>
  <Override PartName="/ppt/embeddings/oleObject15.bin" ContentType="application/vnd.openxmlformats-officedocument.oleObject"/>
  <Override PartName="/ppt/embeddings/oleObject25.bin" ContentType="application/vnd.openxmlformats-officedocument.oleObject"/>
  <Override PartName="/ppt/slideLayouts/slideLayout1.xml" ContentType="application/vnd.openxmlformats-officedocument.presentationml.slideLayout+xml"/>
  <Default Extension="gif" ContentType="image/gif"/>
  <Override PartName="/ppt/slides/slide15.xml" ContentType="application/vnd.openxmlformats-officedocument.presentationml.slide+xml"/>
  <Override PartName="/ppt/embeddings/oleObject9.bin" ContentType="application/vnd.openxmlformats-officedocument.oleObject"/>
  <Override PartName="/customXml/itemProps1.xml" ContentType="application/vnd.openxmlformats-officedocument.customXmlProperties+xml"/>
  <Override PartName="/ppt/slides/slide25.xml" ContentType="application/vnd.openxmlformats-officedocument.presentationml.slide+xml"/>
  <Override PartName="/ppt/slides/slide34.xml" ContentType="application/vnd.openxmlformats-officedocument.presentationml.slide+xml"/>
  <Override PartName="/ppt/slides/slide6.xml" ContentType="application/vnd.openxmlformats-officedocument.presentationml.slide+xml"/>
  <Default Extension="png" ContentType="image/png"/>
  <Override PartName="/ppt/slideLayouts/slideLayout7.xml" ContentType="application/vnd.openxmlformats-officedocument.presentationml.slideLayout+xml"/>
  <Override PartName="/ppt/slides/slide44.xml" ContentType="application/vnd.openxmlformats-officedocument.presentationml.slide+xml"/>
  <Override PartName="/ppt/slides/slide53.xml" ContentType="application/vnd.openxmlformats-officedocument.presentationml.slide+xml"/>
  <Override PartName="/ppt/slides/slide63.xml" ContentType="application/vnd.openxmlformats-officedocument.presentationml.slide+xml"/>
  <Override PartName="/ppt/slides/slide72.xml" ContentType="application/vnd.openxmlformats-officedocument.presentationml.slide+xml"/>
  <Override PartName="/ppt/slides/slide82.xml" ContentType="application/vnd.openxmlformats-officedocument.presentationml.slide+xml"/>
  <Override PartName="/ppt/embeddings/oleObject11.bin" ContentType="application/vnd.openxmlformats-officedocument.oleObject"/>
  <Override PartName="/ppt/slides/slide59.xml" ContentType="application/vnd.openxmlformats-officedocument.presentationml.slide+xml"/>
  <Override PartName="/ppt/embeddings/oleObject20.bin" ContentType="application/vnd.openxmlformats-officedocument.oleObject"/>
  <Override PartName="/ppt/slides/slide69.xml" ContentType="application/vnd.openxmlformats-officedocument.presentationml.slide+xml"/>
  <Override PartName="/ppt/embeddings/oleObject30.bin" ContentType="application/vnd.openxmlformats-officedocument.oleObject"/>
  <Override PartName="/ppt/slides/slide78.xml" ContentType="application/vnd.openxmlformats-officedocument.presentationml.slide+xml"/>
  <Override PartName="/ppt/slides/slide10.xml" ContentType="application/vnd.openxmlformats-officedocument.presentationml.slide+xml"/>
  <Override PartName="/ppt/slides/slide88.xml" ContentType="application/vnd.openxmlformats-officedocument.presentationml.slide+xml"/>
  <Override PartName="/ppt/embeddings/oleObject4.bin" ContentType="application/vnd.openxmlformats-officedocument.oleObject"/>
  <Override PartName="/ppt/embeddings/oleObject16.bin" ContentType="application/vnd.openxmlformats-officedocument.oleObject"/>
  <Override PartName="/ppt/slides/slide20.xml" ContentType="application/vnd.openxmlformats-officedocument.presentationml.slide+xml"/>
  <Override PartName="/ppt/embeddings/oleObject26.bin" ContentType="application/vnd.openxmlformats-officedocument.oleObject"/>
  <Override PartName="/ppt/slides/slide1.xml" ContentType="application/vnd.openxmlformats-officedocument.presentationml.slide+xml"/>
  <Override PartName="/ppt/slideLayouts/slideLayout2.xml" ContentType="application/vnd.openxmlformats-officedocument.presentationml.slideLayout+xml"/>
  <Override PartName="/ppt/slides/slide16.xml" ContentType="application/vnd.openxmlformats-officedocument.presentationml.slide+xml"/>
  <Override PartName="/ppt/viewProps.xml" ContentType="application/vnd.openxmlformats-officedocument.presentationml.viewProps+xml"/>
  <Default Extension="rels" ContentType="application/vnd.openxmlformats-package.relationships+xml"/>
  <Override PartName="/ppt/slides/slide26.xml" ContentType="application/vnd.openxmlformats-officedocument.presentationml.slide+xml"/>
  <Default Extension="wmf" ContentType="image/x-wmf"/>
  <Override PartName="/ppt/slides/slide7.xml" ContentType="application/vnd.openxmlformats-officedocument.presentationml.slide+xml"/>
  <Override PartName="/ppt/slides/slide35.xml" ContentType="application/vnd.openxmlformats-officedocument.presentationml.slide+xml"/>
  <Override PartName="/ppt/slideLayouts/slideLayout8.xml" ContentType="application/vnd.openxmlformats-officedocument.presentationml.slideLayout+xml"/>
  <Override PartName="/ppt/slides/slide45.xml" ContentType="application/vnd.openxmlformats-officedocument.presentationml.slide+xml"/>
  <Override PartName="/ppt/slides/slide54.xml" ContentType="application/vnd.openxmlformats-officedocument.presentationml.slide+xml"/>
  <Override PartName="/ppt/slides/slide64.xml" ContentType="application/vnd.openxmlformats-officedocument.presentationml.slide+xml"/>
  <Override PartName="/ppt/presProps.xml" ContentType="application/vnd.openxmlformats-officedocument.presentationml.presProps+xml"/>
  <Override PartName="/ppt/slides/slide73.xml" ContentType="application/vnd.openxmlformats-officedocument.presentationml.slide+xml"/>
  <Override PartName="/ppt/presentation.xml" ContentType="application/vnd.openxmlformats-officedocument.presentationml.presentation.main+xml"/>
  <Override PartName="/ppt/slides/slide83.xml" ContentType="application/vnd.openxmlformats-officedocument.presentationml.slide+xml"/>
  <Override PartName="/ppt/embeddings/oleObject12.bin" ContentType="application/vnd.openxmlformats-officedocument.oleObject"/>
  <Override PartName="/ppt/embeddings/oleObject21.bin" ContentType="application/vnd.openxmlformats-officedocument.oleObject"/>
  <Override PartName="/ppt/embeddings/oleObject31.bin" ContentType="application/vnd.openxmlformats-officedocument.oleObject"/>
  <Override PartName="/ppt/slides/slide79.xml" ContentType="application/vnd.openxmlformats-officedocument.presentationml.slide+xml"/>
  <Override PartName="/ppt/slides/slide11.xml" ContentType="application/vnd.openxmlformats-officedocument.presentationml.slide+xml"/>
  <Override PartName="/ppt/embeddings/oleObject5.bin" ContentType="application/vnd.openxmlformats-officedocument.oleObject"/>
  <Override PartName="/ppt/slides/slide89.xml" ContentType="application/vnd.openxmlformats-officedocument.presentationml.slide+xml"/>
  <Override PartName="/ppt/embeddings/oleObject17.bin" ContentType="application/vnd.openxmlformats-officedocument.oleObject"/>
  <Override PartName="/ppt/slides/slide21.xml" ContentType="application/vnd.openxmlformats-officedocument.presentationml.slide+xml"/>
  <Override PartName="/ppt/slides/slide30.xml" ContentType="application/vnd.openxmlformats-officedocument.presentationml.slide+xml"/>
  <Override PartName="/ppt/embeddings/oleObject27.bin" ContentType="application/vnd.openxmlformats-officedocument.oleObject"/>
  <Override PartName="/ppt/slides/slide2.xml" ContentType="application/vnd.openxmlformats-officedocument.presentationml.slide+xml"/>
  <Override PartName="/ppt/handoutMasters/handoutMaster1.xml" ContentType="application/vnd.openxmlformats-officedocument.presentationml.handoutMaster+xml"/>
  <Override PartName="/ppt/slideLayouts/slideLayout3.xml" ContentType="application/vnd.openxmlformats-officedocument.presentationml.slideLayout+xml"/>
  <Override PartName="/ppt/slides/slide40.xml" ContentType="application/vnd.openxmlformats-officedocument.presentationml.slide+xml"/>
  <Override PartName="/ppt/slides/slide17.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s/slide8.xml" ContentType="application/vnd.openxmlformats-officedocument.presentationml.slide+xml"/>
  <Override PartName="/ppt/slideLayouts/slideLayout9.xml" ContentType="application/vnd.openxmlformats-officedocument.presentationml.slideLayout+xml"/>
  <Override PartName="/ppt/slides/slide46.xml" ContentType="application/vnd.openxmlformats-officedocument.presentationml.slide+xml"/>
  <Override PartName="/ppt/slides/slide55.xml" ContentType="application/vnd.openxmlformats-officedocument.presentationml.slide+xml"/>
  <Override PartName="/ppt/slides/slide65.xml" ContentType="application/vnd.openxmlformats-officedocument.presentationml.slide+xml"/>
  <Override PartName="/ppt/notesSlides/notesSlide1.xml" ContentType="application/vnd.openxmlformats-officedocument.presentationml.notesSlide+xml"/>
  <Override PartName="/ppt/slides/slide74.xml" ContentType="application/vnd.openxmlformats-officedocument.presentationml.slide+xml"/>
  <Override PartName="/ppt/slides/slide84.xml" ContentType="application/vnd.openxmlformats-officedocument.presentationml.slide+xml"/>
  <Override PartName="/ppt/embeddings/oleObject22.bin" ContentType="application/vnd.openxmlformats-officedocument.oleObject"/>
  <Override PartName="/ppt/embeddings/oleObject32.bin" ContentType="application/vnd.openxmlformats-officedocument.oleObject"/>
  <Override PartName="/ppt/slides/slide12.xml" ContentType="application/vnd.openxmlformats-officedocument.presentationml.slide+xml"/>
  <Override PartName="/ppt/embeddings/oleObject6.bin" ContentType="application/vnd.openxmlformats-officedocument.oleObject"/>
  <Override PartName="/ppt/embeddings/oleObject18.bin" ContentType="application/vnd.openxmlformats-officedocument.oleObject"/>
  <Override PartName="/ppt/slides/slide22.xml" ContentType="application/vnd.openxmlformats-officedocument.presentationml.slide+xml"/>
  <Override PartName="/ppt/slides/slide31.xml" ContentType="application/vnd.openxmlformats-officedocument.presentationml.slide+xml"/>
  <Override PartName="/ppt/embeddings/oleObject28.bin" ContentType="application/vnd.openxmlformats-officedocument.oleObject"/>
  <Override PartName="/ppt/slides/slide3.xml" ContentType="application/vnd.openxmlformats-officedocument.presentationml.slide+xml"/>
  <Override PartName="/ppt/slideLayouts/slideLayout4.xml" ContentType="application/vnd.openxmlformats-officedocument.presentationml.slideLayout+xml"/>
  <Override PartName="/ppt/slideMasters/slideMaster1.xml" ContentType="application/vnd.openxmlformats-officedocument.presentationml.slideMaster+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4"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SpecialPlsOnTitleSld="0" removePersonalInfoOnSave="1" saveSubsetFonts="1">
  <p:sldMasterIdLst>
    <p:sldMasterId r:id="rId2"/>
  </p:sldMasterIdLst>
  <p:notesMasterIdLst>
    <p:notesMasterId r:id="rId92"/>
  </p:notesMasterIdLst>
  <p:handoutMasterIdLst>
    <p:handoutMasterId r:id="rId93"/>
  </p:handoutMasterIdLst>
  <p:sldIdLst>
    <p:sldId id="256" r:id="rId3"/>
    <p:sldId id="791" r:id="rId4"/>
    <p:sldId id="458" r:id="rId5"/>
    <p:sldId id="459" r:id="rId6"/>
    <p:sldId id="462" r:id="rId7"/>
    <p:sldId id="591" r:id="rId8"/>
    <p:sldId id="464" r:id="rId9"/>
    <p:sldId id="465" r:id="rId10"/>
    <p:sldId id="592" r:id="rId11"/>
    <p:sldId id="593" r:id="rId12"/>
    <p:sldId id="474" r:id="rId13"/>
    <p:sldId id="475" r:id="rId14"/>
    <p:sldId id="479" r:id="rId15"/>
    <p:sldId id="498" r:id="rId16"/>
    <p:sldId id="500" r:id="rId17"/>
    <p:sldId id="502" r:id="rId18"/>
    <p:sldId id="503" r:id="rId19"/>
    <p:sldId id="504" r:id="rId20"/>
    <p:sldId id="505" r:id="rId21"/>
    <p:sldId id="507" r:id="rId22"/>
    <p:sldId id="513" r:id="rId23"/>
    <p:sldId id="514" r:id="rId24"/>
    <p:sldId id="515" r:id="rId25"/>
    <p:sldId id="516" r:id="rId26"/>
    <p:sldId id="519" r:id="rId27"/>
    <p:sldId id="520" r:id="rId28"/>
    <p:sldId id="524" r:id="rId29"/>
    <p:sldId id="531" r:id="rId30"/>
    <p:sldId id="535" r:id="rId31"/>
    <p:sldId id="536" r:id="rId32"/>
    <p:sldId id="660" r:id="rId33"/>
    <p:sldId id="649" r:id="rId34"/>
    <p:sldId id="650" r:id="rId35"/>
    <p:sldId id="788" r:id="rId36"/>
    <p:sldId id="789" r:id="rId37"/>
    <p:sldId id="790" r:id="rId38"/>
    <p:sldId id="651" r:id="rId39"/>
    <p:sldId id="652" r:id="rId40"/>
    <p:sldId id="653" r:id="rId41"/>
    <p:sldId id="654" r:id="rId42"/>
    <p:sldId id="656" r:id="rId43"/>
    <p:sldId id="657" r:id="rId44"/>
    <p:sldId id="658" r:id="rId45"/>
    <p:sldId id="659" r:id="rId46"/>
    <p:sldId id="537" r:id="rId47"/>
    <p:sldId id="661" r:id="rId48"/>
    <p:sldId id="662" r:id="rId49"/>
    <p:sldId id="663" r:id="rId50"/>
    <p:sldId id="664" r:id="rId51"/>
    <p:sldId id="538" r:id="rId52"/>
    <p:sldId id="539" r:id="rId53"/>
    <p:sldId id="775" r:id="rId54"/>
    <p:sldId id="665" r:id="rId55"/>
    <p:sldId id="667" r:id="rId56"/>
    <p:sldId id="668" r:id="rId57"/>
    <p:sldId id="669" r:id="rId58"/>
    <p:sldId id="670" r:id="rId59"/>
    <p:sldId id="672" r:id="rId60"/>
    <p:sldId id="674" r:id="rId61"/>
    <p:sldId id="682" r:id="rId62"/>
    <p:sldId id="683" r:id="rId63"/>
    <p:sldId id="684" r:id="rId64"/>
    <p:sldId id="685" r:id="rId65"/>
    <p:sldId id="776" r:id="rId66"/>
    <p:sldId id="686" r:id="rId67"/>
    <p:sldId id="687" r:id="rId68"/>
    <p:sldId id="690" r:id="rId69"/>
    <p:sldId id="689" r:id="rId70"/>
    <p:sldId id="688" r:id="rId71"/>
    <p:sldId id="778" r:id="rId72"/>
    <p:sldId id="691" r:id="rId73"/>
    <p:sldId id="692" r:id="rId74"/>
    <p:sldId id="693" r:id="rId75"/>
    <p:sldId id="694" r:id="rId76"/>
    <p:sldId id="696" r:id="rId77"/>
    <p:sldId id="697" r:id="rId78"/>
    <p:sldId id="698" r:id="rId79"/>
    <p:sldId id="786" r:id="rId80"/>
    <p:sldId id="787" r:id="rId81"/>
    <p:sldId id="774" r:id="rId82"/>
    <p:sldId id="699" r:id="rId83"/>
    <p:sldId id="779" r:id="rId84"/>
    <p:sldId id="700" r:id="rId85"/>
    <p:sldId id="701" r:id="rId86"/>
    <p:sldId id="702" r:id="rId87"/>
    <p:sldId id="703" r:id="rId88"/>
    <p:sldId id="708" r:id="rId89"/>
    <p:sldId id="709" r:id="rId90"/>
    <p:sldId id="710" r:id="rId91"/>
  </p:sldIdLst>
  <p:sldSz cx="12188825"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p="http://schemas.openxmlformats.org/presentationml/2006/main" xmlns:r="http://schemas.openxmlformats.org/officeDocument/2006/relationships" xmlns:a="http://schemas.openxmlformats.org/drawingml/2006/main" xmlns="">
        <p15:guide id="1" pos="3839" userDrawn="1">
          <p15:clr>
            <a:srgbClr val="A4A3A4"/>
          </p15:clr>
        </p15:guide>
        <p15:guide id="2" orient="horz" pos="2160" userDrawn="1">
          <p15:clr>
            <a:srgbClr val="A4A3A4"/>
          </p15:clr>
        </p15:guide>
      </p15:sldGuideLst>
    </p:ext>
    <p:ext uri="{2D200454-40CA-4A62-9FC3-DE9A4176ACB9}">
      <p15:notesGuideLst xmlns:p15="http://schemas.microsoft.com/office/powerpoint/2012/main" xmlns:p="http://schemas.openxmlformats.org/presentationml/2006/main" xmlns:r="http://schemas.openxmlformats.org/officeDocument/2006/relationships" xmlns:a="http://schemas.openxmlformats.org/drawingml/2006/main" xmlns="">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showPr showNarration="1">
    <p:present/>
    <p:sldAll/>
    <p:penClr>
      <a:prstClr val="red"/>
    </p:penClr>
    <p:extLst>
      <p:ext uri="{EC167BDD-8182-4AB7-AECC-EB403E3ABB37}">
        <p14:laserClr xmlns:p14="http://schemas.microsoft.com/office/powerpoint/2010/main" xmlns:p="http://schemas.openxmlformats.org/presentationml/2006/main" xmlns:r="http://schemas.openxmlformats.org/officeDocument/2006/relationships" xmlns:a="http://schemas.openxmlformats.org/drawingml/2006/main" xmlns="">
          <a:srgbClr val="FF0000"/>
        </p14:laserClr>
      </p:ext>
      <p:ext uri="{2FDB2607-1784-4EEB-B798-7EB5836EED8A}">
        <p14:showMediaCtrls xmlns:p14="http://schemas.microsoft.com/office/powerpoint/2010/main" xmlns:p="http://schemas.openxmlformats.org/presentationml/2006/main" xmlns:r="http://schemas.openxmlformats.org/officeDocument/2006/relationships" xmlns:a="http://schemas.openxmlformats.org/drawingml/2006/main" xmlns="" val="1"/>
      </p:ext>
    </p:extLst>
  </p:showPr>
  <p:clrMru>
    <a:srgbClr val="0A0C0E"/>
  </p:clrMru>
  <p:extLst>
    <p:ext uri="{E76CE94A-603C-4142-B9EB-6D1370010A27}">
      <p14:discardImageEditData xmlns:p14="http://schemas.microsoft.com/office/powerpoint/2010/main" xmlns:p="http://schemas.openxmlformats.org/presentationml/2006/main" xmlns:r="http://schemas.openxmlformats.org/officeDocument/2006/relationships" xmlns:a="http://schemas.openxmlformats.org/drawingml/2006/main" xmlns="" val="0"/>
    </p:ext>
    <p:ext uri="{D31A062A-798A-4329-ABDD-BBA856620510}">
      <p14:defaultImageDpi xmlns:p14="http://schemas.microsoft.com/office/powerpoint/2010/main" xmlns:p="http://schemas.openxmlformats.org/presentationml/2006/main" xmlns:r="http://schemas.openxmlformats.org/officeDocument/2006/relationships" xmlns:a="http://schemas.openxmlformats.org/drawingml/2006/main" xmlns="" val="220"/>
    </p:ext>
    <p:ext uri="{FD5EFAAD-0ECE-453E-9831-46B23BE46B34}">
      <p15:chartTrackingRefBased xmlns:p15="http://schemas.microsoft.com/office/powerpoint/2012/main" xmlns:p="http://schemas.openxmlformats.org/presentationml/2006/main" xmlns:r="http://schemas.openxmlformats.org/officeDocument/2006/relationships" xmlns:a="http://schemas.openxmlformats.org/drawingml/2006/main" xmlns=""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073A0DAA-6AF3-43AB-8588-CEC1D06C72B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lastView="sldThumbnailView">
  <p:normalViewPr showOutlineIcons="0" horzBarState="maximized">
    <p:restoredLeft sz="15000" autoAdjust="0"/>
    <p:restoredTop sz="94660"/>
  </p:normalViewPr>
  <p:slideViewPr>
    <p:cSldViewPr>
      <p:cViewPr varScale="1">
        <p:scale>
          <a:sx n="65" d="100"/>
          <a:sy n="65" d="100"/>
        </p:scale>
        <p:origin x="-112" y="-24"/>
      </p:cViewPr>
      <p:guideLst>
        <p:guide orient="horz" pos="2160"/>
        <p:guide pos="3839"/>
      </p:guideLst>
    </p:cSldViewPr>
  </p:slideViewPr>
  <p:notesTextViewPr>
    <p:cViewPr>
      <p:scale>
        <a:sx n="3" d="2"/>
        <a:sy n="3" d="2"/>
      </p:scale>
      <p:origin x="0" y="0"/>
    </p:cViewPr>
  </p:notesTextViewPr>
  <p:notesViewPr>
    <p:cSldViewPr>
      <p:cViewPr varScale="1">
        <p:scale>
          <a:sx n="63" d="100"/>
          <a:sy n="63" d="100"/>
        </p:scale>
        <p:origin x="2838" y="108"/>
      </p:cViewPr>
      <p:guideLst>
        <p:guide orient="horz" pos="2880"/>
        <p:guide pos="2160"/>
      </p:guideLst>
    </p:cSldViewPr>
  </p:notesViewPr>
  <p:gridSpacing cx="78028800" cy="78028800"/>
</p:viewPr>
</file>

<file path=ppt/_rels/presentation.xml.rels><?xml version="1.0" encoding="UTF-8" standalone="yes"?>
<Relationships xmlns="http://schemas.openxmlformats.org/package/2006/relationships"><Relationship Id="rId1" Type="http://schemas.openxmlformats.org/officeDocument/2006/relationships/customXml" Target="../customXml/item1.xml"/><Relationship Id="rId2" Type="http://schemas.openxmlformats.org/officeDocument/2006/relationships/slideMaster" Target="slideMasters/slideMaster1.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50" Type="http://schemas.openxmlformats.org/officeDocument/2006/relationships/slide" Target="slides/slide48.xml"/><Relationship Id="rId51" Type="http://schemas.openxmlformats.org/officeDocument/2006/relationships/slide" Target="slides/slide49.xml"/><Relationship Id="rId52" Type="http://schemas.openxmlformats.org/officeDocument/2006/relationships/slide" Target="slides/slide50.xml"/><Relationship Id="rId53" Type="http://schemas.openxmlformats.org/officeDocument/2006/relationships/slide" Target="slides/slide51.xml"/><Relationship Id="rId54" Type="http://schemas.openxmlformats.org/officeDocument/2006/relationships/slide" Target="slides/slide52.xml"/><Relationship Id="rId55" Type="http://schemas.openxmlformats.org/officeDocument/2006/relationships/slide" Target="slides/slide53.xml"/><Relationship Id="rId56" Type="http://schemas.openxmlformats.org/officeDocument/2006/relationships/slide" Target="slides/slide54.xml"/><Relationship Id="rId57" Type="http://schemas.openxmlformats.org/officeDocument/2006/relationships/slide" Target="slides/slide55.xml"/><Relationship Id="rId58" Type="http://schemas.openxmlformats.org/officeDocument/2006/relationships/slide" Target="slides/slide56.xml"/><Relationship Id="rId59" Type="http://schemas.openxmlformats.org/officeDocument/2006/relationships/slide" Target="slides/slide57.xml"/><Relationship Id="rId70" Type="http://schemas.openxmlformats.org/officeDocument/2006/relationships/slide" Target="slides/slide68.xml"/><Relationship Id="rId71" Type="http://schemas.openxmlformats.org/officeDocument/2006/relationships/slide" Target="slides/slide69.xml"/><Relationship Id="rId72" Type="http://schemas.openxmlformats.org/officeDocument/2006/relationships/slide" Target="slides/slide70.xml"/><Relationship Id="rId73" Type="http://schemas.openxmlformats.org/officeDocument/2006/relationships/slide" Target="slides/slide71.xml"/><Relationship Id="rId74" Type="http://schemas.openxmlformats.org/officeDocument/2006/relationships/slide" Target="slides/slide72.xml"/><Relationship Id="rId75" Type="http://schemas.openxmlformats.org/officeDocument/2006/relationships/slide" Target="slides/slide73.xml"/><Relationship Id="rId76" Type="http://schemas.openxmlformats.org/officeDocument/2006/relationships/slide" Target="slides/slide74.xml"/><Relationship Id="rId77" Type="http://schemas.openxmlformats.org/officeDocument/2006/relationships/slide" Target="slides/slide75.xml"/><Relationship Id="rId78" Type="http://schemas.openxmlformats.org/officeDocument/2006/relationships/slide" Target="slides/slide76.xml"/><Relationship Id="rId79" Type="http://schemas.openxmlformats.org/officeDocument/2006/relationships/slide" Target="slides/slide77.xml"/><Relationship Id="rId90" Type="http://schemas.openxmlformats.org/officeDocument/2006/relationships/slide" Target="slides/slide88.xml"/><Relationship Id="rId91" Type="http://schemas.openxmlformats.org/officeDocument/2006/relationships/slide" Target="slides/slide89.xml"/><Relationship Id="rId92" Type="http://schemas.openxmlformats.org/officeDocument/2006/relationships/notesMaster" Target="notesMasters/notesMaster1.xml"/><Relationship Id="rId93" Type="http://schemas.openxmlformats.org/officeDocument/2006/relationships/handoutMaster" Target="handoutMasters/handoutMaster1.xml"/><Relationship Id="rId94" Type="http://schemas.openxmlformats.org/officeDocument/2006/relationships/printerSettings" Target="printerSettings/printerSettings1.bin"/><Relationship Id="rId95" Type="http://schemas.openxmlformats.org/officeDocument/2006/relationships/presProps" Target="presProps.xml"/><Relationship Id="rId96" Type="http://schemas.openxmlformats.org/officeDocument/2006/relationships/viewProps" Target="viewProps.xml"/><Relationship Id="rId97" Type="http://schemas.openxmlformats.org/officeDocument/2006/relationships/theme" Target="theme/theme1.xml"/><Relationship Id="rId98" Type="http://schemas.openxmlformats.org/officeDocument/2006/relationships/tableStyles" Target="tableStyles.xml"/><Relationship Id="rId172" Type="http://schemas.microsoft.com/office/2015/10/relationships/revisionInfo" Target="revisionInfo.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40" Type="http://schemas.openxmlformats.org/officeDocument/2006/relationships/slide" Target="slides/slide38.xml"/><Relationship Id="rId41" Type="http://schemas.openxmlformats.org/officeDocument/2006/relationships/slide" Target="slides/slide39.xml"/><Relationship Id="rId42" Type="http://schemas.openxmlformats.org/officeDocument/2006/relationships/slide" Target="slides/slide40.xml"/><Relationship Id="rId43" Type="http://schemas.openxmlformats.org/officeDocument/2006/relationships/slide" Target="slides/slide41.xml"/><Relationship Id="rId44" Type="http://schemas.openxmlformats.org/officeDocument/2006/relationships/slide" Target="slides/slide42.xml"/><Relationship Id="rId45" Type="http://schemas.openxmlformats.org/officeDocument/2006/relationships/slide" Target="slides/slide43.xml"/><Relationship Id="rId46" Type="http://schemas.openxmlformats.org/officeDocument/2006/relationships/slide" Target="slides/slide44.xml"/><Relationship Id="rId47" Type="http://schemas.openxmlformats.org/officeDocument/2006/relationships/slide" Target="slides/slide45.xml"/><Relationship Id="rId48" Type="http://schemas.openxmlformats.org/officeDocument/2006/relationships/slide" Target="slides/slide46.xml"/><Relationship Id="rId49" Type="http://schemas.openxmlformats.org/officeDocument/2006/relationships/slide" Target="slides/slide47.xml"/><Relationship Id="rId60" Type="http://schemas.openxmlformats.org/officeDocument/2006/relationships/slide" Target="slides/slide58.xml"/><Relationship Id="rId61" Type="http://schemas.openxmlformats.org/officeDocument/2006/relationships/slide" Target="slides/slide59.xml"/><Relationship Id="rId62" Type="http://schemas.openxmlformats.org/officeDocument/2006/relationships/slide" Target="slides/slide60.xml"/><Relationship Id="rId63" Type="http://schemas.openxmlformats.org/officeDocument/2006/relationships/slide" Target="slides/slide61.xml"/><Relationship Id="rId64" Type="http://schemas.openxmlformats.org/officeDocument/2006/relationships/slide" Target="slides/slide62.xml"/><Relationship Id="rId65" Type="http://schemas.openxmlformats.org/officeDocument/2006/relationships/slide" Target="slides/slide63.xml"/><Relationship Id="rId66" Type="http://schemas.openxmlformats.org/officeDocument/2006/relationships/slide" Target="slides/slide64.xml"/><Relationship Id="rId67" Type="http://schemas.openxmlformats.org/officeDocument/2006/relationships/slide" Target="slides/slide65.xml"/><Relationship Id="rId68" Type="http://schemas.openxmlformats.org/officeDocument/2006/relationships/slide" Target="slides/slide66.xml"/><Relationship Id="rId69" Type="http://schemas.openxmlformats.org/officeDocument/2006/relationships/slide" Target="slides/slide67.xml"/><Relationship Id="rId80" Type="http://schemas.openxmlformats.org/officeDocument/2006/relationships/slide" Target="slides/slide78.xml"/><Relationship Id="rId81" Type="http://schemas.openxmlformats.org/officeDocument/2006/relationships/slide" Target="slides/slide79.xml"/><Relationship Id="rId82" Type="http://schemas.openxmlformats.org/officeDocument/2006/relationships/slide" Target="slides/slide80.xml"/><Relationship Id="rId83" Type="http://schemas.openxmlformats.org/officeDocument/2006/relationships/slide" Target="slides/slide81.xml"/><Relationship Id="rId84" Type="http://schemas.openxmlformats.org/officeDocument/2006/relationships/slide" Target="slides/slide82.xml"/><Relationship Id="rId85" Type="http://schemas.openxmlformats.org/officeDocument/2006/relationships/slide" Target="slides/slide83.xml"/><Relationship Id="rId86" Type="http://schemas.openxmlformats.org/officeDocument/2006/relationships/slide" Target="slides/slide84.xml"/><Relationship Id="rId87" Type="http://schemas.openxmlformats.org/officeDocument/2006/relationships/slide" Target="slides/slide85.xml"/><Relationship Id="rId88" Type="http://schemas.openxmlformats.org/officeDocument/2006/relationships/slide" Target="slides/slide86.xml"/><Relationship Id="rId89" Type="http://schemas.openxmlformats.org/officeDocument/2006/relationships/slide" Target="slides/slide8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png"/></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33.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35.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46.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47.emf"/><Relationship Id="rId2" Type="http://schemas.openxmlformats.org/officeDocument/2006/relationships/image" Target="../media/image48.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50.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51.w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57.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60.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64.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70.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71.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72.emf"/><Relationship Id="rId2" Type="http://schemas.openxmlformats.org/officeDocument/2006/relationships/image" Target="../media/image73.emf"/><Relationship Id="rId3" Type="http://schemas.openxmlformats.org/officeDocument/2006/relationships/image" Target="../media/image74.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75.e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76.e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95.w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107.e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108.e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109.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1.emf"/><Relationship Id="rId2" Type="http://schemas.openxmlformats.org/officeDocument/2006/relationships/image" Target="../media/image12.emf"/><Relationship Id="rId3" Type="http://schemas.openxmlformats.org/officeDocument/2006/relationships/image" Target="../media/image13.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3.png"/></Relationships>
</file>

<file path=ppt/drawings/_rels/vmlDrawing8.vml.rels><?xml version="1.0" encoding="UTF-8" standalone="yes"?>
<Relationships xmlns="http://schemas.openxmlformats.org/package/2006/relationships"><Relationship Id="rId1" Type="http://schemas.openxmlformats.org/officeDocument/2006/relationships/image" Target="../media/image24.png"/><Relationship Id="rId2" Type="http://schemas.openxmlformats.org/officeDocument/2006/relationships/image" Target="../media/image25.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32.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28FCA9C-FF92-4024-BDEC-A6D3B663DC09}" type="datetimeFigureOut">
              <a:rPr lang="en-US"/>
              <a:pPr/>
              <a:t>12/5/18</a:t>
            </a:fld>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446DCAE-1661-43FF-8A44-43DAFDC1FD90}" type="slidenum">
              <a:rPr/>
              <a:pPr/>
              <a:t>‹#›</a:t>
            </a:fld>
            <a:endParaRPr/>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29198055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72AB877-E7B1-4681-847E-D0918612832B}" type="datetimeFigureOut">
              <a:rPr lang="en-US"/>
              <a:pPr/>
              <a:t>12/5/18</a:t>
            </a:fld>
            <a:endParaRPr/>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9C971FF-EF28-4195-A575-329446EFAA55}" type="slidenum">
              <a:rPr/>
              <a:pPr/>
              <a:t>‹#›</a:t>
            </a:fld>
            <a:endParaRPr/>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13989950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lumMod val="50000"/>
          </a:schemeClr>
        </a:solidFill>
        <a:latin typeface="+mn-lt"/>
        <a:ea typeface="+mn-ea"/>
        <a:cs typeface="+mn-cs"/>
      </a:defRPr>
    </a:lvl1pPr>
    <a:lvl2pPr marL="457200" algn="l" defTabSz="914400" rtl="0" eaLnBrk="1" latinLnBrk="0" hangingPunct="1">
      <a:defRPr sz="1200" kern="1200">
        <a:solidFill>
          <a:schemeClr val="tx1">
            <a:lumMod val="50000"/>
          </a:schemeClr>
        </a:solidFill>
        <a:latin typeface="+mn-lt"/>
        <a:ea typeface="+mn-ea"/>
        <a:cs typeface="+mn-cs"/>
      </a:defRPr>
    </a:lvl2pPr>
    <a:lvl3pPr marL="914400" algn="l" defTabSz="914400" rtl="0" eaLnBrk="1" latinLnBrk="0" hangingPunct="1">
      <a:defRPr sz="1200" kern="1200">
        <a:solidFill>
          <a:schemeClr val="tx1">
            <a:lumMod val="50000"/>
          </a:schemeClr>
        </a:solidFill>
        <a:latin typeface="+mn-lt"/>
        <a:ea typeface="+mn-ea"/>
        <a:cs typeface="+mn-cs"/>
      </a:defRPr>
    </a:lvl3pPr>
    <a:lvl4pPr marL="1371600" algn="l" defTabSz="914400" rtl="0" eaLnBrk="1" latinLnBrk="0" hangingPunct="1">
      <a:defRPr sz="1200" kern="1200">
        <a:solidFill>
          <a:schemeClr val="tx1">
            <a:lumMod val="50000"/>
          </a:schemeClr>
        </a:solidFill>
        <a:latin typeface="+mn-lt"/>
        <a:ea typeface="+mn-ea"/>
        <a:cs typeface="+mn-cs"/>
      </a:defRPr>
    </a:lvl4pPr>
    <a:lvl5pPr marL="1828800" algn="l" defTabSz="914400" rtl="0" eaLnBrk="1" latinLnBrk="0" hangingPunct="1">
      <a:defRPr sz="1200" kern="1200">
        <a:solidFill>
          <a:schemeClr val="tx1">
            <a:lumMod val="50000"/>
          </a:schemeClr>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0242" name="Slide Image Placeholder 1">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3ABBF055-DA58-407A-9E7D-540A69AA194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Lst>
        </p:spPr>
      </p:sp>
      <p:sp>
        <p:nvSpPr>
          <p:cNvPr id="10243" name="Notes Placeholder 2">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18BE83BC-AC4B-4C3C-BAA5-39F75F6551D8}"/>
              </a:ext>
            </a:extLst>
          </p:cNvPr>
          <p:cNvSpPr>
            <a:spLocks noGrp="1"/>
          </p:cNvSpPr>
          <p:nvPr>
            <p:ph type="body" idx="1"/>
          </p:nvPr>
        </p:nvSpPr>
        <p:spPr bwMode="auto">
          <a:noFill/>
          <a:extLst>
            <a:ext uri="{909E8E84-426E-40DD-AFC4-6F175D3DCCD1}">
              <a14:hiddenFil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What is the project about?</a:t>
            </a:r>
          </a:p>
          <a:p>
            <a:pPr>
              <a:spcBef>
                <a:spcPct val="0"/>
              </a:spcBef>
            </a:pPr>
            <a:r>
              <a:rPr lang="en-US" altLang="en-US"/>
              <a:t>Define the goal of this project</a:t>
            </a:r>
          </a:p>
          <a:p>
            <a:pPr lvl="1">
              <a:spcBef>
                <a:spcPct val="0"/>
              </a:spcBef>
            </a:pPr>
            <a:r>
              <a:rPr lang="en-US" altLang="en-US"/>
              <a:t>Is it similar to projects in the past or is it a new effort?</a:t>
            </a:r>
          </a:p>
          <a:p>
            <a:pPr>
              <a:spcBef>
                <a:spcPct val="0"/>
              </a:spcBef>
            </a:pPr>
            <a:r>
              <a:rPr lang="en-US" altLang="en-US"/>
              <a:t>Define the scope of this project</a:t>
            </a:r>
          </a:p>
          <a:p>
            <a:pPr lvl="1">
              <a:spcBef>
                <a:spcPct val="0"/>
              </a:spcBef>
            </a:pPr>
            <a:r>
              <a:rPr lang="en-US" altLang="en-US"/>
              <a:t>Is it an independent project or is it related to other projects?</a:t>
            </a:r>
          </a:p>
          <a:p>
            <a:pPr>
              <a:spcBef>
                <a:spcPct val="0"/>
              </a:spcBef>
            </a:pPr>
            <a:endParaRPr lang="en-US" altLang="en-US"/>
          </a:p>
          <a:p>
            <a:pPr>
              <a:spcBef>
                <a:spcPct val="0"/>
              </a:spcBef>
            </a:pPr>
            <a:r>
              <a:rPr lang="en-US" altLang="en-US"/>
              <a:t>* Note that this slide is not necessary for weekly status meetings</a:t>
            </a:r>
          </a:p>
          <a:p>
            <a:pPr>
              <a:spcBef>
                <a:spcPct val="0"/>
              </a:spcBef>
            </a:pPr>
            <a:endParaRPr lang="en-US" altLang="en-US"/>
          </a:p>
        </p:txBody>
      </p:sp>
      <p:sp>
        <p:nvSpPr>
          <p:cNvPr id="10244" name="Slide Number Placeholder 3">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781D0C44-BB3B-4C42-BF34-AAD94C595DE9}"/>
              </a:ext>
            </a:extLst>
          </p:cNvPr>
          <p:cNvSpPr>
            <a:spLocks noGrp="1"/>
          </p:cNvSpPr>
          <p:nvPr>
            <p:ph type="sldNum" sz="quarter" idx="5"/>
          </p:nvPr>
        </p:nvSpPr>
        <p:spPr bwMode="auto">
          <a:noFill/>
          <a:extLst>
            <a:ext uri="{909E8E84-426E-40DD-AFC4-6F175D3DCCD1}">
              <a14:hiddenFil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Georgia" panose="02040502050405020303" pitchFamily="18" charset="0"/>
              </a:defRPr>
            </a:lvl1pPr>
            <a:lvl2pPr marL="742950" indent="-285750">
              <a:defRPr>
                <a:solidFill>
                  <a:schemeClr val="tx1"/>
                </a:solidFill>
                <a:latin typeface="Georgia" panose="02040502050405020303" pitchFamily="18" charset="0"/>
              </a:defRPr>
            </a:lvl2pPr>
            <a:lvl3pPr marL="1143000" indent="-228600">
              <a:defRPr>
                <a:solidFill>
                  <a:schemeClr val="tx1"/>
                </a:solidFill>
                <a:latin typeface="Georgia" panose="02040502050405020303" pitchFamily="18" charset="0"/>
              </a:defRPr>
            </a:lvl3pPr>
            <a:lvl4pPr marL="1600200" indent="-228600">
              <a:defRPr>
                <a:solidFill>
                  <a:schemeClr val="tx1"/>
                </a:solidFill>
                <a:latin typeface="Georgia" panose="02040502050405020303" pitchFamily="18" charset="0"/>
              </a:defRPr>
            </a:lvl4pPr>
            <a:lvl5pPr marL="2057400" indent="-228600">
              <a:defRPr>
                <a:solidFill>
                  <a:schemeClr val="tx1"/>
                </a:solidFill>
                <a:latin typeface="Georgia" panose="02040502050405020303" pitchFamily="18" charset="0"/>
              </a:defRPr>
            </a:lvl5pPr>
            <a:lvl6pPr marL="2514600" indent="-228600" fontAlgn="base">
              <a:spcBef>
                <a:spcPct val="0"/>
              </a:spcBef>
              <a:spcAft>
                <a:spcPct val="0"/>
              </a:spcAft>
              <a:defRPr>
                <a:solidFill>
                  <a:schemeClr val="tx1"/>
                </a:solidFill>
                <a:latin typeface="Georgia" panose="02040502050405020303" pitchFamily="18" charset="0"/>
              </a:defRPr>
            </a:lvl6pPr>
            <a:lvl7pPr marL="2971800" indent="-228600" fontAlgn="base">
              <a:spcBef>
                <a:spcPct val="0"/>
              </a:spcBef>
              <a:spcAft>
                <a:spcPct val="0"/>
              </a:spcAft>
              <a:defRPr>
                <a:solidFill>
                  <a:schemeClr val="tx1"/>
                </a:solidFill>
                <a:latin typeface="Georgia" panose="02040502050405020303" pitchFamily="18" charset="0"/>
              </a:defRPr>
            </a:lvl7pPr>
            <a:lvl8pPr marL="3429000" indent="-228600" fontAlgn="base">
              <a:spcBef>
                <a:spcPct val="0"/>
              </a:spcBef>
              <a:spcAft>
                <a:spcPct val="0"/>
              </a:spcAft>
              <a:defRPr>
                <a:solidFill>
                  <a:schemeClr val="tx1"/>
                </a:solidFill>
                <a:latin typeface="Georgia" panose="02040502050405020303" pitchFamily="18" charset="0"/>
              </a:defRPr>
            </a:lvl8pPr>
            <a:lvl9pPr marL="3886200" indent="-228600" fontAlgn="base">
              <a:spcBef>
                <a:spcPct val="0"/>
              </a:spcBef>
              <a:spcAft>
                <a:spcPct val="0"/>
              </a:spcAft>
              <a:defRPr>
                <a:solidFill>
                  <a:schemeClr val="tx1"/>
                </a:solidFill>
                <a:latin typeface="Georgia" panose="02040502050405020303" pitchFamily="18" charset="0"/>
              </a:defRPr>
            </a:lvl9pPr>
          </a:lstStyle>
          <a:p>
            <a:pPr fontAlgn="base">
              <a:spcBef>
                <a:spcPct val="0"/>
              </a:spcBef>
              <a:spcAft>
                <a:spcPct val="0"/>
              </a:spcAft>
            </a:pPr>
            <a:fld id="{6529E5E9-C13F-4426-A8E9-3DC628387E7D}" type="slidenum">
              <a:rPr lang="en-US" altLang="en-US">
                <a:latin typeface="Calibri" panose="020F0502020204030204" pitchFamily="34" charset="0"/>
              </a:rPr>
              <a:pPr fontAlgn="base">
                <a:spcBef>
                  <a:spcPct val="0"/>
                </a:spcBef>
                <a:spcAft>
                  <a:spcPct val="0"/>
                </a:spcAft>
              </a:pPr>
              <a:t>57</a:t>
            </a:fld>
            <a:endParaRPr lang="en-US" altLang="en-US">
              <a:latin typeface="Calibri" panose="020F0502020204030204" pitchFamily="34" charset="0"/>
            </a:endParaRPr>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2926134325"/>
      </p:ext>
    </p:extLst>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7410" name="Slide Image Placeholder 1">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A4C3848C-13E7-481D-BA2A-7329BB21BC4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Lst>
        </p:spPr>
      </p:sp>
      <p:sp>
        <p:nvSpPr>
          <p:cNvPr id="17411" name="Notes Placeholder 2">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A60291A3-FFC1-47DC-8197-DC973C90BF5B}"/>
              </a:ext>
            </a:extLst>
          </p:cNvPr>
          <p:cNvSpPr>
            <a:spLocks noGrp="1"/>
          </p:cNvSpPr>
          <p:nvPr>
            <p:ph type="body" idx="1"/>
          </p:nvPr>
        </p:nvSpPr>
        <p:spPr bwMode="auto">
          <a:noFill/>
          <a:extLst>
            <a:ext uri="{909E8E84-426E-40DD-AFC4-6F175D3DCCD1}">
              <a14:hiddenFil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
        <p:nvSpPr>
          <p:cNvPr id="17412" name="Slide Number Placeholder 3">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70D6AAE7-DF3A-4505-A7CE-5C1271C84247}"/>
              </a:ext>
            </a:extLst>
          </p:cNvPr>
          <p:cNvSpPr>
            <a:spLocks noGrp="1"/>
          </p:cNvSpPr>
          <p:nvPr>
            <p:ph type="sldNum" sz="quarter" idx="5"/>
          </p:nvPr>
        </p:nvSpPr>
        <p:spPr bwMode="auto">
          <a:noFill/>
          <a:extLst>
            <a:ext uri="{909E8E84-426E-40DD-AFC4-6F175D3DCCD1}">
              <a14:hiddenFil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Georgia" panose="02040502050405020303" pitchFamily="18" charset="0"/>
              </a:defRPr>
            </a:lvl1pPr>
            <a:lvl2pPr marL="742950" indent="-285750">
              <a:defRPr>
                <a:solidFill>
                  <a:schemeClr val="tx1"/>
                </a:solidFill>
                <a:latin typeface="Georgia" panose="02040502050405020303" pitchFamily="18" charset="0"/>
              </a:defRPr>
            </a:lvl2pPr>
            <a:lvl3pPr marL="1143000" indent="-228600">
              <a:defRPr>
                <a:solidFill>
                  <a:schemeClr val="tx1"/>
                </a:solidFill>
                <a:latin typeface="Georgia" panose="02040502050405020303" pitchFamily="18" charset="0"/>
              </a:defRPr>
            </a:lvl3pPr>
            <a:lvl4pPr marL="1600200" indent="-228600">
              <a:defRPr>
                <a:solidFill>
                  <a:schemeClr val="tx1"/>
                </a:solidFill>
                <a:latin typeface="Georgia" panose="02040502050405020303" pitchFamily="18" charset="0"/>
              </a:defRPr>
            </a:lvl4pPr>
            <a:lvl5pPr marL="2057400" indent="-228600">
              <a:defRPr>
                <a:solidFill>
                  <a:schemeClr val="tx1"/>
                </a:solidFill>
                <a:latin typeface="Georgia" panose="02040502050405020303" pitchFamily="18" charset="0"/>
              </a:defRPr>
            </a:lvl5pPr>
            <a:lvl6pPr marL="2514600" indent="-228600" fontAlgn="base">
              <a:spcBef>
                <a:spcPct val="0"/>
              </a:spcBef>
              <a:spcAft>
                <a:spcPct val="0"/>
              </a:spcAft>
              <a:defRPr>
                <a:solidFill>
                  <a:schemeClr val="tx1"/>
                </a:solidFill>
                <a:latin typeface="Georgia" panose="02040502050405020303" pitchFamily="18" charset="0"/>
              </a:defRPr>
            </a:lvl6pPr>
            <a:lvl7pPr marL="2971800" indent="-228600" fontAlgn="base">
              <a:spcBef>
                <a:spcPct val="0"/>
              </a:spcBef>
              <a:spcAft>
                <a:spcPct val="0"/>
              </a:spcAft>
              <a:defRPr>
                <a:solidFill>
                  <a:schemeClr val="tx1"/>
                </a:solidFill>
                <a:latin typeface="Georgia" panose="02040502050405020303" pitchFamily="18" charset="0"/>
              </a:defRPr>
            </a:lvl7pPr>
            <a:lvl8pPr marL="3429000" indent="-228600" fontAlgn="base">
              <a:spcBef>
                <a:spcPct val="0"/>
              </a:spcBef>
              <a:spcAft>
                <a:spcPct val="0"/>
              </a:spcAft>
              <a:defRPr>
                <a:solidFill>
                  <a:schemeClr val="tx1"/>
                </a:solidFill>
                <a:latin typeface="Georgia" panose="02040502050405020303" pitchFamily="18" charset="0"/>
              </a:defRPr>
            </a:lvl8pPr>
            <a:lvl9pPr marL="3886200" indent="-228600" fontAlgn="base">
              <a:spcBef>
                <a:spcPct val="0"/>
              </a:spcBef>
              <a:spcAft>
                <a:spcPct val="0"/>
              </a:spcAft>
              <a:defRPr>
                <a:solidFill>
                  <a:schemeClr val="tx1"/>
                </a:solidFill>
                <a:latin typeface="Georgia" panose="02040502050405020303" pitchFamily="18" charset="0"/>
              </a:defRPr>
            </a:lvl9pPr>
          </a:lstStyle>
          <a:p>
            <a:pPr fontAlgn="base">
              <a:spcBef>
                <a:spcPct val="0"/>
              </a:spcBef>
              <a:spcAft>
                <a:spcPct val="0"/>
              </a:spcAft>
            </a:pPr>
            <a:fld id="{69D744B5-627D-4ECA-B14E-3DBCF83B5902}" type="slidenum">
              <a:rPr lang="en-US" altLang="en-US">
                <a:latin typeface="Calibri" panose="020F0502020204030204" pitchFamily="34" charset="0"/>
              </a:rPr>
              <a:pPr fontAlgn="base">
                <a:spcBef>
                  <a:spcPct val="0"/>
                </a:spcBef>
                <a:spcAft>
                  <a:spcPct val="0"/>
                </a:spcAft>
              </a:pPr>
              <a:t>58</a:t>
            </a:fld>
            <a:endParaRPr lang="en-US" altLang="en-US">
              <a:latin typeface="Calibri" panose="020F0502020204030204" pitchFamily="34" charset="0"/>
            </a:endParaRPr>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42017621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type="title" preserve="1">
  <p:cSld name="Title Slide">
    <p:spTree>
      <p:nvGrpSpPr>
        <p:cNvPr id="1" name=""/>
        <p:cNvGrpSpPr/>
        <p:nvPr/>
      </p:nvGrpSpPr>
      <p:grpSpPr>
        <a:xfrm>
          <a:off x="0" y="0"/>
          <a:ext cx="0" cy="0"/>
          <a:chOff x="0" y="0"/>
          <a:chExt cx="0" cy="0"/>
        </a:xfrm>
      </p:grpSpPr>
      <p:sp>
        <p:nvSpPr>
          <p:cNvPr id="11" name="Rectangle 10"/>
          <p:cNvSpPr/>
          <p:nvPr/>
        </p:nvSpPr>
        <p:spPr>
          <a:xfrm>
            <a:off x="1" y="0"/>
            <a:ext cx="1003039" cy="6858000"/>
          </a:xfrm>
          <a:prstGeom prst="rect">
            <a:avLst/>
          </a:prstGeom>
          <a:gradFill>
            <a:gsLst>
              <a:gs pos="0">
                <a:schemeClr val="accent1">
                  <a:lumMod val="60000"/>
                  <a:lumOff val="40000"/>
                </a:schemeClr>
              </a:gs>
              <a:gs pos="50000">
                <a:schemeClr val="accent1"/>
              </a:gs>
              <a:gs pos="100000">
                <a:schemeClr val="accent6">
                  <a:lumMod val="75000"/>
                </a:schemeClr>
              </a:gs>
            </a:gsLst>
            <a:lin ang="5400000" scaled="0"/>
          </a:gradFill>
          <a:ln>
            <a:noFill/>
          </a:ln>
          <a:effectLst>
            <a:innerShdw blurRad="190500" dist="25400">
              <a:prstClr val="black">
                <a:alpha val="6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effectLst>
                <a:innerShdw blurRad="63500" dist="50800" dir="18900000">
                  <a:prstClr val="black">
                    <a:alpha val="50000"/>
                  </a:prstClr>
                </a:innerShdw>
              </a:effectLst>
            </a:endParaRPr>
          </a:p>
        </p:txBody>
      </p:sp>
      <p:sp>
        <p:nvSpPr>
          <p:cNvPr id="2" name="Title 1"/>
          <p:cNvSpPr>
            <a:spLocks noGrp="1"/>
          </p:cNvSpPr>
          <p:nvPr>
            <p:ph type="ctrTitle"/>
          </p:nvPr>
        </p:nvSpPr>
        <p:spPr>
          <a:xfrm>
            <a:off x="1621114" y="1267485"/>
            <a:ext cx="9645462" cy="5133316"/>
          </a:xfrm>
        </p:spPr>
        <p:txBody>
          <a:bodyPr/>
          <a:lstStyle>
            <a:lvl1pPr>
              <a:defRPr sz="11500"/>
            </a:lvl1pPr>
          </a:lstStyle>
          <a:p>
            <a:r>
              <a:rPr lang="en-US"/>
              <a:t>Click to edit Master title style</a:t>
            </a:r>
            <a:endParaRPr lang="en-US" dirty="0"/>
          </a:p>
        </p:txBody>
      </p:sp>
      <p:sp>
        <p:nvSpPr>
          <p:cNvPr id="3" name="Subtitle 2"/>
          <p:cNvSpPr>
            <a:spLocks noGrp="1"/>
          </p:cNvSpPr>
          <p:nvPr>
            <p:ph type="subTitle" idx="1"/>
          </p:nvPr>
        </p:nvSpPr>
        <p:spPr>
          <a:xfrm>
            <a:off x="1621113" y="201703"/>
            <a:ext cx="8250628" cy="949569"/>
          </a:xfrm>
        </p:spPr>
        <p:txBody>
          <a:bodyPr>
            <a:normAutofit/>
          </a:bodyPr>
          <a:lstStyle>
            <a:lvl1pPr marL="0" indent="0" algn="r">
              <a:buNone/>
              <a:defRPr sz="2400">
                <a:solidFill>
                  <a:schemeClr val="tx2">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0864463" y="236416"/>
            <a:ext cx="1046795" cy="365125"/>
          </a:xfrm>
        </p:spPr>
        <p:txBody>
          <a:bodyPr/>
          <a:lstStyle>
            <a:lvl1pPr>
              <a:defRPr sz="1400"/>
            </a:lvl1pPr>
          </a:lstStyle>
          <a:p>
            <a:fld id="{B97E45AC-E90B-4869-BB4D-67EEE79EAA1C}" type="slidenum">
              <a:rPr lang="en-US" smtClean="0"/>
              <a:pPr/>
              <a:t>‹#›</a:t>
            </a:fld>
            <a:endParaRPr lang="en-US" dirty="0"/>
          </a:p>
        </p:txBody>
      </p:sp>
      <p:grpSp>
        <p:nvGrpSpPr>
          <p:cNvPr id="7" name="Group 6"/>
          <p:cNvGrpSpPr/>
          <p:nvPr/>
        </p:nvGrpSpPr>
        <p:grpSpPr>
          <a:xfrm>
            <a:off x="9954207" y="209550"/>
            <a:ext cx="876073" cy="431800"/>
            <a:chOff x="7467600" y="209550"/>
            <a:chExt cx="657226" cy="431800"/>
          </a:xfrm>
          <a:solidFill>
            <a:schemeClr val="tx2">
              <a:lumMod val="60000"/>
              <a:lumOff val="40000"/>
            </a:schemeClr>
          </a:solidFill>
        </p:grpSpPr>
        <p:sp>
          <p:nvSpPr>
            <p:cNvPr id="8" name="Freeform 5"/>
            <p:cNvSpPr>
              <a:spLocks/>
            </p:cNvSpPr>
            <p:nvPr/>
          </p:nvSpPr>
          <p:spPr bwMode="auto">
            <a:xfrm>
              <a:off x="7467600" y="209550"/>
              <a:ext cx="242887" cy="431800"/>
            </a:xfrm>
            <a:custGeom>
              <a:avLst/>
              <a:gdLst/>
              <a:ahLst/>
              <a:cxnLst>
                <a:cxn ang="0">
                  <a:pos x="62" y="0"/>
                </a:cxn>
                <a:cxn ang="0">
                  <a:pos x="0" y="0"/>
                </a:cxn>
                <a:cxn ang="0">
                  <a:pos x="89" y="136"/>
                </a:cxn>
                <a:cxn ang="0">
                  <a:pos x="89" y="136"/>
                </a:cxn>
                <a:cxn ang="0">
                  <a:pos x="0" y="272"/>
                </a:cxn>
                <a:cxn ang="0">
                  <a:pos x="62" y="272"/>
                </a:cxn>
                <a:cxn ang="0">
                  <a:pos x="153" y="136"/>
                </a:cxn>
                <a:cxn ang="0">
                  <a:pos x="62" y="0"/>
                </a:cxn>
              </a:cxnLst>
              <a:rect l="0" t="0" r="r" b="b"/>
              <a:pathLst>
                <a:path w="153" h="272">
                  <a:moveTo>
                    <a:pt x="62" y="0"/>
                  </a:moveTo>
                  <a:lnTo>
                    <a:pt x="0" y="0"/>
                  </a:lnTo>
                  <a:lnTo>
                    <a:pt x="89" y="136"/>
                  </a:lnTo>
                  <a:lnTo>
                    <a:pt x="89" y="136"/>
                  </a:lnTo>
                  <a:lnTo>
                    <a:pt x="0" y="272"/>
                  </a:lnTo>
                  <a:lnTo>
                    <a:pt x="62" y="272"/>
                  </a:lnTo>
                  <a:lnTo>
                    <a:pt x="153" y="136"/>
                  </a:lnTo>
                  <a:lnTo>
                    <a:pt x="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 name="Freeform 5"/>
            <p:cNvSpPr>
              <a:spLocks/>
            </p:cNvSpPr>
            <p:nvPr/>
          </p:nvSpPr>
          <p:spPr bwMode="auto">
            <a:xfrm>
              <a:off x="7677151" y="209550"/>
              <a:ext cx="242887" cy="431800"/>
            </a:xfrm>
            <a:custGeom>
              <a:avLst/>
              <a:gdLst/>
              <a:ahLst/>
              <a:cxnLst>
                <a:cxn ang="0">
                  <a:pos x="62" y="0"/>
                </a:cxn>
                <a:cxn ang="0">
                  <a:pos x="0" y="0"/>
                </a:cxn>
                <a:cxn ang="0">
                  <a:pos x="89" y="136"/>
                </a:cxn>
                <a:cxn ang="0">
                  <a:pos x="89" y="136"/>
                </a:cxn>
                <a:cxn ang="0">
                  <a:pos x="0" y="272"/>
                </a:cxn>
                <a:cxn ang="0">
                  <a:pos x="62" y="272"/>
                </a:cxn>
                <a:cxn ang="0">
                  <a:pos x="153" y="136"/>
                </a:cxn>
                <a:cxn ang="0">
                  <a:pos x="62" y="0"/>
                </a:cxn>
              </a:cxnLst>
              <a:rect l="0" t="0" r="r" b="b"/>
              <a:pathLst>
                <a:path w="153" h="272">
                  <a:moveTo>
                    <a:pt x="62" y="0"/>
                  </a:moveTo>
                  <a:lnTo>
                    <a:pt x="0" y="0"/>
                  </a:lnTo>
                  <a:lnTo>
                    <a:pt x="89" y="136"/>
                  </a:lnTo>
                  <a:lnTo>
                    <a:pt x="89" y="136"/>
                  </a:lnTo>
                  <a:lnTo>
                    <a:pt x="0" y="272"/>
                  </a:lnTo>
                  <a:lnTo>
                    <a:pt x="62" y="272"/>
                  </a:lnTo>
                  <a:lnTo>
                    <a:pt x="153" y="136"/>
                  </a:lnTo>
                  <a:lnTo>
                    <a:pt x="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 name="Freeform 5"/>
            <p:cNvSpPr>
              <a:spLocks/>
            </p:cNvSpPr>
            <p:nvPr/>
          </p:nvSpPr>
          <p:spPr bwMode="auto">
            <a:xfrm>
              <a:off x="7881939" y="209550"/>
              <a:ext cx="242887" cy="431800"/>
            </a:xfrm>
            <a:custGeom>
              <a:avLst/>
              <a:gdLst/>
              <a:ahLst/>
              <a:cxnLst>
                <a:cxn ang="0">
                  <a:pos x="62" y="0"/>
                </a:cxn>
                <a:cxn ang="0">
                  <a:pos x="0" y="0"/>
                </a:cxn>
                <a:cxn ang="0">
                  <a:pos x="89" y="136"/>
                </a:cxn>
                <a:cxn ang="0">
                  <a:pos x="89" y="136"/>
                </a:cxn>
                <a:cxn ang="0">
                  <a:pos x="0" y="272"/>
                </a:cxn>
                <a:cxn ang="0">
                  <a:pos x="62" y="272"/>
                </a:cxn>
                <a:cxn ang="0">
                  <a:pos x="153" y="136"/>
                </a:cxn>
                <a:cxn ang="0">
                  <a:pos x="62" y="0"/>
                </a:cxn>
              </a:cxnLst>
              <a:rect l="0" t="0" r="r" b="b"/>
              <a:pathLst>
                <a:path w="153" h="272">
                  <a:moveTo>
                    <a:pt x="62" y="0"/>
                  </a:moveTo>
                  <a:lnTo>
                    <a:pt x="0" y="0"/>
                  </a:lnTo>
                  <a:lnTo>
                    <a:pt x="89" y="136"/>
                  </a:lnTo>
                  <a:lnTo>
                    <a:pt x="89" y="136"/>
                  </a:lnTo>
                  <a:lnTo>
                    <a:pt x="0" y="272"/>
                  </a:lnTo>
                  <a:lnTo>
                    <a:pt x="62" y="272"/>
                  </a:lnTo>
                  <a:lnTo>
                    <a:pt x="153" y="136"/>
                  </a:lnTo>
                  <a:lnTo>
                    <a:pt x="6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withEffect">
                                  <p:stCondLst>
                                    <p:cond delay="500"/>
                                  </p:stCondLst>
                                  <p:childTnLst>
                                    <p:animEffect transition="out" filter="fade">
                                      <p:cBhvr>
                                        <p:cTn id="6" dur="2000"/>
                                        <p:tgtEl>
                                          <p:spTgt spid="11"/>
                                        </p:tgtEl>
                                      </p:cBhvr>
                                    </p:animEffect>
                                    <p:set>
                                      <p:cBhvr>
                                        <p:cTn id="7" dur="1" fill="hold">
                                          <p:stCondLst>
                                            <p:cond delay="1999"/>
                                          </p:stCondLst>
                                        </p:cTn>
                                        <p:tgtEl>
                                          <p:spTgt spid="11"/>
                                        </p:tgtEl>
                                        <p:attrNameLst>
                                          <p:attrName>style.visibility</p:attrName>
                                        </p:attrNameLst>
                                      </p:cBhvr>
                                      <p:to>
                                        <p:strVal val="hidden"/>
                                      </p:to>
                                    </p:set>
                                  </p:childTnLst>
                                </p:cTn>
                              </p:par>
                            </p:childTnLst>
                          </p:cTn>
                        </p:par>
                        <p:par>
                          <p:cTn id="8" fill="hold">
                            <p:stCondLst>
                              <p:cond delay="2500"/>
                            </p:stCondLst>
                            <p:childTnLst>
                              <p:par>
                                <p:cTn id="9" presetID="10" presetClass="entr" presetSubtype="0" fill="hold" grpId="1"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2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1" grpId="2" animBg="1"/>
      <p:bldP spid="11" grpId="3" animBg="1"/>
    </p:bldLst>
  </p:timing>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6C87F6-986D-49E6-AF40-1B3A1EE8064D}"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274639"/>
            <a:ext cx="2742486"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441" y="274639"/>
            <a:ext cx="802431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6C87F6-986D-49E6-AF40-1B3A1EE8064D}"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25177" y="5257800"/>
            <a:ext cx="9649486" cy="1143000"/>
          </a:xfrm>
        </p:spPr>
        <p:txBody>
          <a:bodyPr>
            <a:noAutofit/>
          </a:bodyPr>
          <a:lstStyle>
            <a:lvl1pPr algn="l">
              <a:defRPr sz="7200" baseline="0">
                <a:ln w="12700">
                  <a:solidFill>
                    <a:schemeClr val="tx2"/>
                  </a:solidFill>
                </a:ln>
              </a:defRPr>
            </a:lvl1pPr>
          </a:lstStyle>
          <a:p>
            <a:r>
              <a:rPr lang="en-US"/>
              <a:t>Click to edit Master title style</a:t>
            </a:r>
            <a:endParaRPr lang="en-US" dirty="0"/>
          </a:p>
        </p:txBody>
      </p:sp>
      <p:sp>
        <p:nvSpPr>
          <p:cNvPr id="3" name="Content Placeholder 2"/>
          <p:cNvSpPr>
            <a:spLocks noGrp="1"/>
          </p:cNvSpPr>
          <p:nvPr>
            <p:ph idx="1"/>
          </p:nvPr>
        </p:nvSpPr>
        <p:spPr>
          <a:xfrm>
            <a:off x="1625177" y="838200"/>
            <a:ext cx="9954207" cy="4419600"/>
          </a:xfrm>
        </p:spPr>
        <p:txBody>
          <a:bodyPr>
            <a:normAutofit/>
          </a:bodyPr>
          <a:lstStyle>
            <a:lvl1pPr>
              <a:defRPr sz="2800"/>
            </a:lvl1pPr>
            <a:lvl2pPr>
              <a:defRPr sz="1800">
                <a:solidFill>
                  <a:schemeClr val="tx1"/>
                </a:solidFill>
              </a:defRPr>
            </a:lvl2pPr>
            <a:lvl3pPr>
              <a:defRPr sz="1800">
                <a:solidFill>
                  <a:schemeClr val="tx1"/>
                </a:solidFill>
              </a:defRPr>
            </a:lvl3pPr>
            <a:lvl4pPr>
              <a:defRPr sz="1800">
                <a:solidFill>
                  <a:schemeClr val="tx1"/>
                </a:solidFill>
              </a:defRPr>
            </a:lvl4pPr>
            <a:lvl5pPr>
              <a:defRPr sz="1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US"/>
          </a:p>
        </p:txBody>
      </p:sp>
      <p:sp>
        <p:nvSpPr>
          <p:cNvPr id="10" name="Slide Number Placeholder 9"/>
          <p:cNvSpPr>
            <a:spLocks noGrp="1"/>
          </p:cNvSpPr>
          <p:nvPr>
            <p:ph type="sldNum" sz="quarter" idx="11"/>
          </p:nvPr>
        </p:nvSpPr>
        <p:spPr/>
        <p:txBody>
          <a:bodyPr/>
          <a:lstStyle/>
          <a:p>
            <a:fld id="{F36C87F6-986D-49E6-AF40-1B3A1EE8064D}" type="slidenum">
              <a:rPr lang="en-US" smtClean="0"/>
              <a:pPr/>
              <a:t>‹#›</a:t>
            </a:fld>
            <a:endParaRPr lang="en-US"/>
          </a:p>
        </p:txBody>
      </p:sp>
      <p:sp>
        <p:nvSpPr>
          <p:cNvPr id="12" name="Footer Placeholder 11"/>
          <p:cNvSpPr>
            <a:spLocks noGrp="1"/>
          </p:cNvSpPr>
          <p:nvPr>
            <p:ph type="ftr" sz="quarter" idx="12"/>
          </p:nvPr>
        </p:nvSpPr>
        <p:spPr/>
        <p:txBody>
          <a:bodyPr/>
          <a:lstStyle/>
          <a:p>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secHead" preserve="1">
  <p:cSld name="Section Header">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625176" y="4484080"/>
            <a:ext cx="9649488" cy="762000"/>
          </a:xfrm>
        </p:spPr>
        <p:txBody>
          <a:bodyPr bIns="0" anchor="b"/>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13" name="Title 1"/>
          <p:cNvSpPr>
            <a:spLocks noGrp="1"/>
          </p:cNvSpPr>
          <p:nvPr>
            <p:ph type="title"/>
          </p:nvPr>
        </p:nvSpPr>
        <p:spPr>
          <a:xfrm>
            <a:off x="1625177" y="5257800"/>
            <a:ext cx="9649486" cy="1143000"/>
          </a:xfrm>
        </p:spPr>
        <p:txBody>
          <a:bodyPr>
            <a:noAutofit/>
          </a:bodyPr>
          <a:lstStyle>
            <a:lvl1pPr algn="l">
              <a:defRPr sz="7200" baseline="0">
                <a:ln w="12700">
                  <a:solidFill>
                    <a:schemeClr val="tx2"/>
                  </a:solidFill>
                </a:ln>
              </a:defRPr>
            </a:lvl1pPr>
          </a:lstStyle>
          <a:p>
            <a:r>
              <a:rPr lang="en-US"/>
              <a:t>Click to edit Master title style</a:t>
            </a:r>
            <a:endParaRPr lang="en-US" dirty="0"/>
          </a:p>
        </p:txBody>
      </p:sp>
      <p:sp>
        <p:nvSpPr>
          <p:cNvPr id="19" name="Date Placeholder 18"/>
          <p:cNvSpPr>
            <a:spLocks noGrp="1"/>
          </p:cNvSpPr>
          <p:nvPr>
            <p:ph type="dt" sz="half" idx="10"/>
          </p:nvPr>
        </p:nvSpPr>
        <p:spPr/>
        <p:txBody>
          <a:bodyPr/>
          <a:lstStyle/>
          <a:p>
            <a:endParaRPr lang="en-US"/>
          </a:p>
        </p:txBody>
      </p:sp>
      <p:sp>
        <p:nvSpPr>
          <p:cNvPr id="20" name="Slide Number Placeholder 19"/>
          <p:cNvSpPr>
            <a:spLocks noGrp="1"/>
          </p:cNvSpPr>
          <p:nvPr>
            <p:ph type="sldNum" sz="quarter" idx="11"/>
          </p:nvPr>
        </p:nvSpPr>
        <p:spPr/>
        <p:txBody>
          <a:bodyPr/>
          <a:lstStyle/>
          <a:p>
            <a:fld id="{F36C87F6-986D-49E6-AF40-1B3A1EE8064D}" type="slidenum">
              <a:rPr lang="en-US" smtClean="0"/>
              <a:pPr/>
              <a:t>‹#›</a:t>
            </a:fld>
            <a:endParaRPr lang="en-US"/>
          </a:p>
        </p:txBody>
      </p:sp>
      <p:sp>
        <p:nvSpPr>
          <p:cNvPr id="21" name="Footer Placeholder 20"/>
          <p:cNvSpPr>
            <a:spLocks noGrp="1"/>
          </p:cNvSpPr>
          <p:nvPr>
            <p:ph type="ftr" sz="quarter" idx="12"/>
          </p:nvPr>
        </p:nvSpPr>
        <p:spPr/>
        <p:txBody>
          <a:bodyPr/>
          <a:lstStyle/>
          <a:p>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36C87F6-986D-49E6-AF40-1B3A1EE8064D}" type="slidenum">
              <a:rPr lang="en-US" smtClean="0"/>
              <a:pPr/>
              <a:t>‹#›</a:t>
            </a:fld>
            <a:endParaRPr lang="en-US"/>
          </a:p>
        </p:txBody>
      </p:sp>
      <p:sp>
        <p:nvSpPr>
          <p:cNvPr id="9" name="Content Placeholder 8"/>
          <p:cNvSpPr>
            <a:spLocks noGrp="1"/>
          </p:cNvSpPr>
          <p:nvPr>
            <p:ph sz="quarter" idx="13"/>
          </p:nvPr>
        </p:nvSpPr>
        <p:spPr>
          <a:xfrm>
            <a:off x="1621114" y="841248"/>
            <a:ext cx="4973041" cy="43891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14"/>
          </p:nvPr>
        </p:nvSpPr>
        <p:spPr>
          <a:xfrm>
            <a:off x="6801364" y="841248"/>
            <a:ext cx="4973041" cy="43891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625176" y="841248"/>
            <a:ext cx="4977104" cy="533400"/>
          </a:xfrm>
        </p:spPr>
        <p:txBody>
          <a:bodyPr anchor="t">
            <a:normAutofit/>
          </a:bodyPr>
          <a:lstStyle>
            <a:lvl1pPr marL="0" indent="0">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p:cNvSpPr>
            <a:spLocks noGrp="1"/>
          </p:cNvSpPr>
          <p:nvPr>
            <p:ph type="body" sz="quarter" idx="3"/>
          </p:nvPr>
        </p:nvSpPr>
        <p:spPr>
          <a:xfrm>
            <a:off x="6805428" y="841248"/>
            <a:ext cx="4979059" cy="533400"/>
          </a:xfrm>
        </p:spPr>
        <p:txBody>
          <a:bodyPr anchor="t">
            <a:normAutofit/>
          </a:bodyPr>
          <a:lstStyle>
            <a:lvl1pPr marL="0" indent="0">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36C87F6-986D-49E6-AF40-1B3A1EE8064D}" type="slidenum">
              <a:rPr lang="en-US" smtClean="0"/>
              <a:pPr/>
              <a:t>‹#›</a:t>
            </a:fld>
            <a:endParaRPr lang="en-US"/>
          </a:p>
        </p:txBody>
      </p:sp>
      <p:sp>
        <p:nvSpPr>
          <p:cNvPr id="11" name="Content Placeholder 10"/>
          <p:cNvSpPr>
            <a:spLocks noGrp="1"/>
          </p:cNvSpPr>
          <p:nvPr>
            <p:ph sz="quarter" idx="13"/>
          </p:nvPr>
        </p:nvSpPr>
        <p:spPr>
          <a:xfrm>
            <a:off x="1621114" y="1380744"/>
            <a:ext cx="4973041" cy="38404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quarter" idx="14"/>
          </p:nvPr>
        </p:nvSpPr>
        <p:spPr>
          <a:xfrm>
            <a:off x="6801364" y="1380743"/>
            <a:ext cx="4973041" cy="38404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36C87F6-986D-49E6-AF40-1B3A1EE8064D}"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endParaRPr lang="en-US"/>
          </a:p>
        </p:txBody>
      </p:sp>
      <p:sp>
        <p:nvSpPr>
          <p:cNvPr id="6" name="Slide Number Placeholder 5"/>
          <p:cNvSpPr>
            <a:spLocks noGrp="1"/>
          </p:cNvSpPr>
          <p:nvPr>
            <p:ph type="sldNum" sz="quarter" idx="11"/>
          </p:nvPr>
        </p:nvSpPr>
        <p:spPr/>
        <p:txBody>
          <a:bodyPr/>
          <a:lstStyle/>
          <a:p>
            <a:fld id="{F36C87F6-986D-49E6-AF40-1B3A1EE8064D}" type="slidenum">
              <a:rPr lang="en-US" smtClean="0"/>
              <a:pPr/>
              <a:t>‹#›</a:t>
            </a:fld>
            <a:endParaRPr lang="en-US"/>
          </a:p>
        </p:txBody>
      </p:sp>
      <p:sp>
        <p:nvSpPr>
          <p:cNvPr id="7" name="Footer Placeholder 6"/>
          <p:cNvSpPr>
            <a:spLocks noGrp="1"/>
          </p:cNvSpPr>
          <p:nvPr>
            <p:ph type="ftr" sz="quarter" idx="12"/>
          </p:nvPr>
        </p:nvSpPr>
        <p:spPr/>
        <p:txBody>
          <a:bodyPr/>
          <a:lstStyle/>
          <a:p>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618017" y="395287"/>
            <a:ext cx="4010039" cy="1162050"/>
          </a:xfrm>
        </p:spPr>
        <p:txBody>
          <a:bodyPr anchor="b"/>
          <a:lstStyle>
            <a:lvl1pPr algn="l">
              <a:defRPr sz="2000" b="1">
                <a:ln>
                  <a:noFill/>
                </a:ln>
                <a:solidFill>
                  <a:srgbClr val="FF7605"/>
                </a:solidFill>
                <a:effectLst/>
              </a:defRPr>
            </a:lvl1pPr>
          </a:lstStyle>
          <a:p>
            <a:r>
              <a:rPr lang="en-US"/>
              <a:t>Click to edit Master title style</a:t>
            </a:r>
            <a:endParaRPr lang="en-US" dirty="0"/>
          </a:p>
        </p:txBody>
      </p:sp>
      <p:sp>
        <p:nvSpPr>
          <p:cNvPr id="4" name="Text Placeholder 3"/>
          <p:cNvSpPr>
            <a:spLocks noGrp="1"/>
          </p:cNvSpPr>
          <p:nvPr>
            <p:ph type="body" sz="half" idx="2"/>
          </p:nvPr>
        </p:nvSpPr>
        <p:spPr>
          <a:xfrm>
            <a:off x="7618017" y="1557338"/>
            <a:ext cx="4010039" cy="4386263"/>
          </a:xfrm>
        </p:spPr>
        <p:txBody>
          <a:bodyPr/>
          <a:lstStyle>
            <a:lvl1pPr marL="0" indent="0">
              <a:buNone/>
              <a:defRPr sz="1400">
                <a:solidFill>
                  <a:schemeClr val="tx1">
                    <a:lumMod val="50000"/>
                    <a:lumOff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Content Placeholder 13"/>
          <p:cNvSpPr>
            <a:spLocks noGrp="1"/>
          </p:cNvSpPr>
          <p:nvPr>
            <p:ph sz="quarter" idx="13"/>
          </p:nvPr>
        </p:nvSpPr>
        <p:spPr>
          <a:xfrm>
            <a:off x="1218883" y="381000"/>
            <a:ext cx="6399133" cy="5943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Date Placeholder 8"/>
          <p:cNvSpPr>
            <a:spLocks noGrp="1"/>
          </p:cNvSpPr>
          <p:nvPr>
            <p:ph type="dt" sz="half" idx="14"/>
          </p:nvPr>
        </p:nvSpPr>
        <p:spPr/>
        <p:txBody>
          <a:bodyPr/>
          <a:lstStyle/>
          <a:p>
            <a:endParaRPr lang="en-US"/>
          </a:p>
        </p:txBody>
      </p:sp>
      <p:sp>
        <p:nvSpPr>
          <p:cNvPr id="10" name="Slide Number Placeholder 9"/>
          <p:cNvSpPr>
            <a:spLocks noGrp="1"/>
          </p:cNvSpPr>
          <p:nvPr>
            <p:ph type="sldNum" sz="quarter" idx="15"/>
          </p:nvPr>
        </p:nvSpPr>
        <p:spPr/>
        <p:txBody>
          <a:bodyPr/>
          <a:lstStyle/>
          <a:p>
            <a:fld id="{F36C87F6-986D-49E6-AF40-1B3A1EE8064D}" type="slidenum">
              <a:rPr lang="en-US" smtClean="0"/>
              <a:pPr/>
              <a:t>‹#›</a:t>
            </a:fld>
            <a:endParaRPr lang="en-US"/>
          </a:p>
        </p:txBody>
      </p:sp>
      <p:sp>
        <p:nvSpPr>
          <p:cNvPr id="13" name="Footer Placeholder 12"/>
          <p:cNvSpPr>
            <a:spLocks noGrp="1"/>
          </p:cNvSpPr>
          <p:nvPr>
            <p:ph type="ftr" sz="quarter" idx="16"/>
          </p:nvPr>
        </p:nvSpPr>
        <p:spPr/>
        <p:txBody>
          <a:bodyPr/>
          <a:lstStyle/>
          <a:p>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25177" y="4624754"/>
            <a:ext cx="7313295" cy="404446"/>
          </a:xfrm>
        </p:spPr>
        <p:txBody>
          <a:bodyPr bIns="0" anchor="b"/>
          <a:lstStyle>
            <a:lvl1pPr algn="l">
              <a:defRPr sz="2000" b="1">
                <a:ln w="12700">
                  <a:noFill/>
                </a:ln>
                <a:solidFill>
                  <a:schemeClr val="tx1"/>
                </a:solidFill>
                <a:effectLst/>
              </a:defRPr>
            </a:lvl1pPr>
          </a:lstStyle>
          <a:p>
            <a:r>
              <a:rPr lang="en-US"/>
              <a:t>Click to edit Master title style</a:t>
            </a:r>
            <a:endParaRPr lang="en-US" dirty="0"/>
          </a:p>
        </p:txBody>
      </p:sp>
      <p:sp>
        <p:nvSpPr>
          <p:cNvPr id="3" name="Picture Placeholder 2"/>
          <p:cNvSpPr>
            <a:spLocks noGrp="1"/>
          </p:cNvSpPr>
          <p:nvPr>
            <p:ph type="pic" idx="1"/>
          </p:nvPr>
        </p:nvSpPr>
        <p:spPr>
          <a:xfrm>
            <a:off x="1764840" y="381000"/>
            <a:ext cx="7821163" cy="408146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625177" y="5029200"/>
            <a:ext cx="5383398" cy="1371600"/>
          </a:xfrm>
        </p:spPr>
        <p:txBody>
          <a:bodyPr/>
          <a:lstStyle>
            <a:lvl1pPr marL="0" indent="0">
              <a:buNone/>
              <a:defRPr sz="14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36C87F6-986D-49E6-AF40-1B3A1EE8064D}"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Ref idx="1003">
        <a:schemeClr val="bg1"/>
      </p:bgRef>
    </p:bg>
    <p:spTree>
      <p:nvGrpSpPr>
        <p:cNvPr id="1" name=""/>
        <p:cNvGrpSpPr/>
        <p:nvPr/>
      </p:nvGrpSpPr>
      <p:grpSpPr>
        <a:xfrm>
          <a:off x="0" y="0"/>
          <a:ext cx="0" cy="0"/>
          <a:chOff x="0" y="0"/>
          <a:chExt cx="0" cy="0"/>
        </a:xfrm>
      </p:grpSpPr>
      <p:sp>
        <p:nvSpPr>
          <p:cNvPr id="12" name="Rectangle 11"/>
          <p:cNvSpPr/>
          <p:nvPr/>
        </p:nvSpPr>
        <p:spPr>
          <a:xfrm>
            <a:off x="0" y="0"/>
            <a:ext cx="304721" cy="6858000"/>
          </a:xfrm>
          <a:prstGeom prst="rect">
            <a:avLst/>
          </a:prstGeom>
          <a:gradFill>
            <a:gsLst>
              <a:gs pos="0">
                <a:schemeClr val="accent1"/>
              </a:gs>
              <a:gs pos="52000">
                <a:schemeClr val="accent6">
                  <a:lumMod val="75000"/>
                </a:schemeClr>
              </a:gs>
              <a:gs pos="100000">
                <a:schemeClr val="accent6">
                  <a:lumMod val="50000"/>
                </a:schemeClr>
              </a:gs>
            </a:gsLst>
            <a:lin ang="5400000" scaled="0"/>
          </a:gradFill>
          <a:ln>
            <a:noFill/>
          </a:ln>
          <a:effectLst>
            <a:innerShdw blurRad="190500" dist="25400">
              <a:prstClr val="black">
                <a:alpha val="6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effectLst>
                <a:innerShdw blurRad="63500" dist="50800" dir="18900000">
                  <a:prstClr val="black">
                    <a:alpha val="50000"/>
                  </a:prstClr>
                </a:innerShdw>
              </a:effectLst>
            </a:endParaRPr>
          </a:p>
        </p:txBody>
      </p:sp>
      <p:sp>
        <p:nvSpPr>
          <p:cNvPr id="13" name="Rectangle 12"/>
          <p:cNvSpPr/>
          <p:nvPr/>
        </p:nvSpPr>
        <p:spPr>
          <a:xfrm>
            <a:off x="0" y="0"/>
            <a:ext cx="304721" cy="6858000"/>
          </a:xfrm>
          <a:prstGeom prst="rect">
            <a:avLst/>
          </a:prstGeom>
          <a:gradFill>
            <a:gsLst>
              <a:gs pos="0">
                <a:schemeClr val="accent1">
                  <a:lumMod val="60000"/>
                  <a:lumOff val="40000"/>
                </a:schemeClr>
              </a:gs>
              <a:gs pos="50000">
                <a:schemeClr val="accent1"/>
              </a:gs>
              <a:gs pos="100000">
                <a:schemeClr val="accent6">
                  <a:lumMod val="75000"/>
                </a:schemeClr>
              </a:gs>
            </a:gsLst>
            <a:lin ang="5400000" scaled="0"/>
          </a:gradFill>
          <a:ln>
            <a:noFill/>
          </a:ln>
          <a:effectLst>
            <a:innerShdw blurRad="190500" dist="25400">
              <a:prstClr val="black">
                <a:alpha val="6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effectLst>
                <a:innerShdw blurRad="63500" dist="50800" dir="18900000">
                  <a:prstClr val="black">
                    <a:alpha val="50000"/>
                  </a:prstClr>
                </a:innerShdw>
              </a:effectLst>
            </a:endParaRPr>
          </a:p>
        </p:txBody>
      </p:sp>
      <p:sp>
        <p:nvSpPr>
          <p:cNvPr id="2" name="Title Placeholder 1"/>
          <p:cNvSpPr>
            <a:spLocks noGrp="1"/>
          </p:cNvSpPr>
          <p:nvPr>
            <p:ph type="title"/>
          </p:nvPr>
        </p:nvSpPr>
        <p:spPr>
          <a:xfrm>
            <a:off x="1625177" y="5257800"/>
            <a:ext cx="9649486" cy="1143000"/>
          </a:xfrm>
          <a:prstGeom prst="rect">
            <a:avLst/>
          </a:prstGeom>
        </p:spPr>
        <p:txBody>
          <a:bodyPr vert="horz" lIns="91440" tIns="45720" rIns="91440" bIns="45720" rtlCol="0" anchor="b">
            <a:noAutofit/>
          </a:bodyPr>
          <a:lstStyle/>
          <a:p>
            <a:endParaRPr lang="en-US" dirty="0"/>
          </a:p>
        </p:txBody>
      </p:sp>
      <p:sp>
        <p:nvSpPr>
          <p:cNvPr id="3" name="Text Placeholder 2"/>
          <p:cNvSpPr>
            <a:spLocks noGrp="1"/>
          </p:cNvSpPr>
          <p:nvPr>
            <p:ph type="body" idx="1"/>
          </p:nvPr>
        </p:nvSpPr>
        <p:spPr>
          <a:xfrm>
            <a:off x="1625177" y="838200"/>
            <a:ext cx="9954207" cy="44196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1679136" y="6553200"/>
            <a:ext cx="9547913" cy="228600"/>
          </a:xfrm>
          <a:prstGeom prst="rect">
            <a:avLst/>
          </a:prstGeom>
        </p:spPr>
        <p:txBody>
          <a:bodyPr vert="horz" lIns="91440" tIns="45720" rIns="91440" bIns="45720" rtlCol="0" anchor="ctr"/>
          <a:lstStyle>
            <a:lvl1pPr algn="l">
              <a:defRPr sz="1200">
                <a:solidFill>
                  <a:schemeClr val="tx1">
                    <a:lumMod val="60000"/>
                    <a:lumOff val="40000"/>
                  </a:schemeClr>
                </a:solidFill>
              </a:defRPr>
            </a:lvl1pPr>
          </a:lstStyle>
          <a:p>
            <a:endParaRPr lang="en-US"/>
          </a:p>
        </p:txBody>
      </p:sp>
      <p:sp>
        <p:nvSpPr>
          <p:cNvPr id="6" name="Slide Number Placeholder 5"/>
          <p:cNvSpPr>
            <a:spLocks noGrp="1"/>
          </p:cNvSpPr>
          <p:nvPr>
            <p:ph type="sldNum" sz="quarter" idx="4"/>
          </p:nvPr>
        </p:nvSpPr>
        <p:spPr>
          <a:xfrm>
            <a:off x="11579384" y="5740401"/>
            <a:ext cx="507868" cy="365125"/>
          </a:xfrm>
          <a:prstGeom prst="rect">
            <a:avLst/>
          </a:prstGeom>
        </p:spPr>
        <p:txBody>
          <a:bodyPr vert="horz" lIns="91440" tIns="45720" rIns="91440" bIns="45720" rtlCol="0" anchor="ctr"/>
          <a:lstStyle>
            <a:lvl1pPr algn="l">
              <a:defRPr sz="1200" b="0">
                <a:solidFill>
                  <a:schemeClr val="tx2">
                    <a:lumMod val="60000"/>
                    <a:lumOff val="40000"/>
                  </a:schemeClr>
                </a:solidFill>
              </a:defRPr>
            </a:lvl1pPr>
          </a:lstStyle>
          <a:p>
            <a:fld id="{F36C87F6-986D-49E6-AF40-1B3A1EE8064D}" type="slidenum">
              <a:rPr lang="en-US" smtClean="0"/>
              <a:pPr/>
              <a:t>‹#›</a:t>
            </a:fld>
            <a:endParaRPr lang="en-US"/>
          </a:p>
        </p:txBody>
      </p:sp>
      <p:sp>
        <p:nvSpPr>
          <p:cNvPr id="16" name="Freeform 5"/>
          <p:cNvSpPr>
            <a:spLocks/>
          </p:cNvSpPr>
          <p:nvPr/>
        </p:nvSpPr>
        <p:spPr bwMode="auto">
          <a:xfrm>
            <a:off x="11268316" y="5715000"/>
            <a:ext cx="323765" cy="431800"/>
          </a:xfrm>
          <a:custGeom>
            <a:avLst/>
            <a:gdLst/>
            <a:ahLst/>
            <a:cxnLst>
              <a:cxn ang="0">
                <a:pos x="62" y="0"/>
              </a:cxn>
              <a:cxn ang="0">
                <a:pos x="0" y="0"/>
              </a:cxn>
              <a:cxn ang="0">
                <a:pos x="89" y="136"/>
              </a:cxn>
              <a:cxn ang="0">
                <a:pos x="89" y="136"/>
              </a:cxn>
              <a:cxn ang="0">
                <a:pos x="0" y="272"/>
              </a:cxn>
              <a:cxn ang="0">
                <a:pos x="62" y="272"/>
              </a:cxn>
              <a:cxn ang="0">
                <a:pos x="153" y="136"/>
              </a:cxn>
              <a:cxn ang="0">
                <a:pos x="62" y="0"/>
              </a:cxn>
            </a:cxnLst>
            <a:rect l="0" t="0" r="r" b="b"/>
            <a:pathLst>
              <a:path w="153" h="272">
                <a:moveTo>
                  <a:pt x="62" y="0"/>
                </a:moveTo>
                <a:lnTo>
                  <a:pt x="0" y="0"/>
                </a:lnTo>
                <a:lnTo>
                  <a:pt x="89" y="136"/>
                </a:lnTo>
                <a:lnTo>
                  <a:pt x="89" y="136"/>
                </a:lnTo>
                <a:lnTo>
                  <a:pt x="0" y="272"/>
                </a:lnTo>
                <a:lnTo>
                  <a:pt x="62" y="272"/>
                </a:lnTo>
                <a:lnTo>
                  <a:pt x="153" y="136"/>
                </a:lnTo>
                <a:lnTo>
                  <a:pt x="62" y="0"/>
                </a:lnTo>
                <a:close/>
              </a:path>
            </a:pathLst>
          </a:custGeom>
          <a:solidFill>
            <a:schemeClr val="tx2">
              <a:lumMod val="60000"/>
              <a:lumOff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 name="Date Placeholder 3"/>
          <p:cNvSpPr>
            <a:spLocks noGrp="1"/>
          </p:cNvSpPr>
          <p:nvPr>
            <p:ph type="dt" sz="half" idx="2"/>
          </p:nvPr>
        </p:nvSpPr>
        <p:spPr>
          <a:xfrm rot="16200000">
            <a:off x="-1160620" y="4783056"/>
            <a:ext cx="2625969" cy="304721"/>
          </a:xfrm>
          <a:prstGeom prst="rect">
            <a:avLst/>
          </a:prstGeom>
        </p:spPr>
        <p:txBody>
          <a:bodyPr vert="horz" lIns="91440" tIns="45720" rIns="91440" bIns="45720" rtlCol="0" anchor="ctr"/>
          <a:lstStyle>
            <a:lvl1pPr algn="l">
              <a:defRPr sz="1200">
                <a:solidFill>
                  <a:srgbClr val="FFFFFF"/>
                </a:solidFill>
              </a:defRPr>
            </a:lvl1pPr>
          </a:lstStyle>
          <a:p>
            <a:endParaRPr lang="en-US"/>
          </a:p>
        </p:txBody>
      </p:sp>
    </p:spTree>
  </p:cSld>
  <p:clrMap bg1="lt1" tx1="dk1" bg2="lt2" tx2="dk2" accent1="accent1" accent2="accent2" accent3="accent3" accent4="accent4" accent5="accent5" accent6="accent6" hlink="hlink" folHlink="folHlink"/>
  <p:sldLayoutIdLst>
    <p:sldLayoutId r:id="rId1"/>
    <p:sldLayoutId r:id="rId2"/>
    <p:sldLayoutId r:id="rId3"/>
    <p:sldLayoutId r:id="rId4"/>
    <p:sldLayoutId r:id="rId5"/>
    <p:sldLayoutId r:id="rId6"/>
    <p:sldLayoutId r:id="rId7"/>
    <p:sldLayoutId r:id="rId8"/>
    <p:sldLayoutId r:id="rId9"/>
    <p:sldLayoutId r:id="rId10"/>
    <p:sldLayoutId r:id="rId11"/>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withEffect">
                                  <p:stCondLst>
                                    <p:cond delay="500"/>
                                  </p:stCondLst>
                                  <p:childTnLst>
                                    <p:animEffect transition="out" filter="fade">
                                      <p:cBhvr>
                                        <p:cTn id="6" dur="2000"/>
                                        <p:tgtEl>
                                          <p:spTgt spid="13"/>
                                        </p:tgtEl>
                                      </p:cBhvr>
                                    </p:animEffect>
                                    <p:set>
                                      <p:cBhvr>
                                        <p:cTn id="7" dur="1" fill="hold">
                                          <p:stCondLst>
                                            <p:cond delay="1999"/>
                                          </p:stCondLst>
                                        </p:cTn>
                                        <p:tgtEl>
                                          <p:spTgt spid="13"/>
                                        </p:tgtEl>
                                        <p:attrNameLst>
                                          <p:attrName>style.visibility</p:attrName>
                                        </p:attrNameLst>
                                      </p:cBhvr>
                                      <p:to>
                                        <p:strVal val="hidden"/>
                                      </p:to>
                                    </p:set>
                                  </p:childTnLst>
                                </p:cTn>
                              </p:par>
                            </p:childTnLst>
                          </p:cTn>
                        </p:par>
                        <p:par>
                          <p:cTn id="8" fill="hold">
                            <p:stCondLst>
                              <p:cond delay="2500"/>
                            </p:stCondLst>
                            <p:childTnLst>
                              <p:par>
                                <p:cTn id="9" presetID="10" presetClass="entr" presetSubtype="0" fill="hold" grpId="1"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2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13" grpId="2" animBg="1"/>
      <p:bldP spid="13" grpId="3" animBg="1"/>
      <p:bldP spid="13" grpId="4" animBg="1"/>
      <p:bldP spid="13" grpId="5" animBg="1"/>
    </p:bldLst>
  </p:timing>
  <p:hf hdr="0" ftr="0" dt="0"/>
  <p:txStyles>
    <p:titleStyle>
      <a:lvl1pPr algn="l" defTabSz="914400" rtl="0" eaLnBrk="1" latinLnBrk="0" hangingPunct="1">
        <a:spcBef>
          <a:spcPct val="0"/>
        </a:spcBef>
        <a:buNone/>
        <a:defRPr sz="7200" b="1" kern="1200">
          <a:ln w="12700">
            <a:solidFill>
              <a:schemeClr val="tx2"/>
            </a:solidFill>
          </a:ln>
          <a:solidFill>
            <a:schemeClr val="bg1"/>
          </a:solidFill>
          <a:effectLst>
            <a:outerShdw blurRad="50800" dist="38100" dir="8100000" algn="tr" rotWithShape="0">
              <a:prstClr val="black">
                <a:alpha val="40000"/>
              </a:prstClr>
            </a:outerShdw>
          </a:effectLst>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2800" kern="1200">
          <a:solidFill>
            <a:schemeClr val="tx2"/>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2pPr>
      <a:lvl3pPr marL="1143000" indent="-228600" algn="l" defTabSz="914400" rtl="0" eaLnBrk="1" latinLnBrk="0" hangingPunct="1">
        <a:spcBef>
          <a:spcPct val="20000"/>
        </a:spcBef>
        <a:buFont typeface="Calibri"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Clr>
          <a:schemeClr val="tx1"/>
        </a:buClr>
        <a:buFont typeface="Calibri" pitchFamily="34" charset="0"/>
        <a:buChar char="&gt;"/>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Calibri"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Clr>
          <a:schemeClr val="tx1"/>
        </a:buClr>
        <a:buFont typeface="Calibri"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Clr>
          <a:schemeClr val="tx1"/>
        </a:buClr>
        <a:buFont typeface="Calibri"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oleObject" Target="../embeddings/oleObject1.bin"/><Relationship Id="rId4" Type="http://schemas.openxmlformats.org/officeDocument/2006/relationships/image" Target="../media/image3.gif"/><Relationship Id="rId5" Type="http://schemas.openxmlformats.org/officeDocument/2006/relationships/image" Target="../media/image4.jpeg"/><Relationship Id="rId1" Type="http://schemas.openxmlformats.org/officeDocument/2006/relationships/vmlDrawing" Target="../drawings/vmlDrawing1.vml"/><Relationship Id="rId2"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6.jpeg"/><Relationship Id="rId4" Type="http://schemas.openxmlformats.org/officeDocument/2006/relationships/image" Target="../media/image17.jpeg"/><Relationship Id="rId1" Type="http://schemas.openxmlformats.org/officeDocument/2006/relationships/slideLayout" Target="../slideLayouts/slideLayout7.xml"/><Relationship Id="rId2" Type="http://schemas.openxmlformats.org/officeDocument/2006/relationships/image" Target="../media/image15.jpeg"/></Relationships>
</file>

<file path=ppt/slides/_rels/slide12.xml.rels><?xml version="1.0" encoding="UTF-8" standalone="yes"?>
<Relationships xmlns="http://schemas.openxmlformats.org/package/2006/relationships"><Relationship Id="rId3" Type="http://schemas.openxmlformats.org/officeDocument/2006/relationships/image" Target="../media/image18.jpeg"/><Relationship Id="rId4" Type="http://schemas.openxmlformats.org/officeDocument/2006/relationships/hyperlink" Target="http://www.answers.com/topic/reginald-fessenden" TargetMode="External"/><Relationship Id="rId5" Type="http://schemas.openxmlformats.org/officeDocument/2006/relationships/image" Target="../media/image19.jpeg"/><Relationship Id="rId6" Type="http://schemas.openxmlformats.org/officeDocument/2006/relationships/image" Target="../media/image20.jpeg"/><Relationship Id="rId7" Type="http://schemas.openxmlformats.org/officeDocument/2006/relationships/image" Target="../media/image21.jpeg"/><Relationship Id="rId1" Type="http://schemas.openxmlformats.org/officeDocument/2006/relationships/slideLayout" Target="../slideLayouts/slideLayout2.xml"/><Relationship Id="rId2" Type="http://schemas.openxmlformats.org/officeDocument/2006/relationships/hyperlink" Target="http://en.wikipedia.org/wiki/File:1989_CPA_6117.jpg"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14.xml.rels><?xml version="1.0" encoding="UTF-8" standalone="yes"?>
<Relationships xmlns="http://schemas.openxmlformats.org/package/2006/relationships"><Relationship Id="rId1" Type="http://schemas.openxmlformats.org/officeDocument/2006/relationships/vmlDrawing" Target="../drawings/vmlDrawing7.vml"/><Relationship Id="rId2" Type="http://schemas.openxmlformats.org/officeDocument/2006/relationships/slideLayout" Target="../slideLayouts/slideLayout2.xml"/><Relationship Id="rId3" Type="http://schemas.openxmlformats.org/officeDocument/2006/relationships/oleObject" Target="../embeddings/oleObject9.bin"/></Relationships>
</file>

<file path=ppt/slides/_rels/slide15.xml.rels><?xml version="1.0" encoding="UTF-8" standalone="yes"?>
<Relationships xmlns="http://schemas.openxmlformats.org/package/2006/relationships"><Relationship Id="rId3" Type="http://schemas.openxmlformats.org/officeDocument/2006/relationships/oleObject" Target="../embeddings/oleObject10.bin"/><Relationship Id="rId4" Type="http://schemas.openxmlformats.org/officeDocument/2006/relationships/oleObject" Target="../embeddings/oleObject11.bin"/><Relationship Id="rId5" Type="http://schemas.openxmlformats.org/officeDocument/2006/relationships/image" Target="../media/image26.png"/><Relationship Id="rId1" Type="http://schemas.openxmlformats.org/officeDocument/2006/relationships/vmlDrawing" Target="../drawings/vmlDrawing8.vml"/><Relationship Id="rId2"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8.png"/><Relationship Id="rId5" Type="http://schemas.openxmlformats.org/officeDocument/2006/relationships/image" Target="../media/image29.jpeg"/><Relationship Id="rId1" Type="http://schemas.openxmlformats.org/officeDocument/2006/relationships/slideLayout" Target="../slideLayouts/slideLayout2.xml"/><Relationship Id="rId2" Type="http://schemas.openxmlformats.org/officeDocument/2006/relationships/hyperlink" Target="http://www.sdsu.edu/"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 Id="rId3" Type="http://schemas.openxmlformats.org/officeDocument/2006/relationships/image" Target="../media/image31.png"/></Relationships>
</file>

<file path=ppt/slides/_rels/slide18.xml.rels><?xml version="1.0" encoding="UTF-8" standalone="yes"?>
<Relationships xmlns="http://schemas.openxmlformats.org/package/2006/relationships"><Relationship Id="rId1" Type="http://schemas.openxmlformats.org/officeDocument/2006/relationships/vmlDrawing" Target="../drawings/vmlDrawing9.vml"/><Relationship Id="rId2" Type="http://schemas.openxmlformats.org/officeDocument/2006/relationships/slideLayout" Target="../slideLayouts/slideLayout2.xml"/><Relationship Id="rId3" Type="http://schemas.openxmlformats.org/officeDocument/2006/relationships/oleObject" Target="../embeddings/oleObject12.bin"/></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oleObject" Target="../embeddings/oleObject13.bin"/><Relationship Id="rId1" Type="http://schemas.openxmlformats.org/officeDocument/2006/relationships/vmlDrawing" Target="../drawings/vmlDrawing10.vml"/><Relationship Id="rId2"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14.bin"/><Relationship Id="rId4" Type="http://schemas.openxmlformats.org/officeDocument/2006/relationships/image" Target="../media/image36.png"/><Relationship Id="rId1" Type="http://schemas.openxmlformats.org/officeDocument/2006/relationships/vmlDrawing" Target="../drawings/vmlDrawing11.vml"/><Relationship Id="rId2"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8.jpeg"/><Relationship Id="rId4" Type="http://schemas.openxmlformats.org/officeDocument/2006/relationships/image" Target="../media/image39.png"/><Relationship Id="rId1" Type="http://schemas.openxmlformats.org/officeDocument/2006/relationships/slideLayout" Target="../slideLayouts/slideLayout2.xml"/><Relationship Id="rId2" Type="http://schemas.openxmlformats.org/officeDocument/2006/relationships/image" Target="../media/image37.png"/></Relationships>
</file>

<file path=ppt/slides/_rels/slide26.xml.rels><?xml version="1.0" encoding="UTF-8" standalone="yes"?>
<Relationships xmlns="http://schemas.openxmlformats.org/package/2006/relationships"><Relationship Id="rId3" Type="http://schemas.openxmlformats.org/officeDocument/2006/relationships/image" Target="../media/image41.png"/><Relationship Id="rId4" Type="http://schemas.openxmlformats.org/officeDocument/2006/relationships/image" Target="../media/image42.png"/><Relationship Id="rId1" Type="http://schemas.openxmlformats.org/officeDocument/2006/relationships/slideLayout" Target="../slideLayouts/slideLayout2.xml"/><Relationship Id="rId2" Type="http://schemas.openxmlformats.org/officeDocument/2006/relationships/image" Target="../media/image40.jpe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3.jpeg"/><Relationship Id="rId3" Type="http://schemas.openxmlformats.org/officeDocument/2006/relationships/image" Target="../media/image44.jpe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jpeg"/></Relationships>
</file>

<file path=ppt/slides/_rels/slide29.xml.rels><?xml version="1.0" encoding="UTF-8" standalone="yes"?>
<Relationships xmlns="http://schemas.openxmlformats.org/package/2006/relationships"><Relationship Id="rId1" Type="http://schemas.openxmlformats.org/officeDocument/2006/relationships/vmlDrawing" Target="../drawings/vmlDrawing12.vml"/><Relationship Id="rId2" Type="http://schemas.openxmlformats.org/officeDocument/2006/relationships/slideLayout" Target="../slideLayouts/slideLayout2.xml"/><Relationship Id="rId3" Type="http://schemas.openxmlformats.org/officeDocument/2006/relationships/oleObject" Target="../embeddings/oleObject15.bin"/></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4" Type="http://schemas.openxmlformats.org/officeDocument/2006/relationships/oleObject" Target="../embeddings/oleObject2.bin"/><Relationship Id="rId1" Type="http://schemas.openxmlformats.org/officeDocument/2006/relationships/vmlDrawing" Target="../drawings/vmlDrawing2.vml"/><Relationship Id="rId2"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oleObject" Target="../embeddings/oleObject16.bin"/><Relationship Id="rId4" Type="http://schemas.openxmlformats.org/officeDocument/2006/relationships/oleObject" Target="../embeddings/oleObject17.bin"/><Relationship Id="rId1" Type="http://schemas.openxmlformats.org/officeDocument/2006/relationships/vmlDrawing" Target="../drawings/vmlDrawing13.vml"/><Relationship Id="rId2"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9.png"/></Relationships>
</file>

<file path=ppt/slides/_rels/slide32.xml.rels><?xml version="1.0" encoding="UTF-8" standalone="yes"?>
<Relationships xmlns="http://schemas.openxmlformats.org/package/2006/relationships"><Relationship Id="rId1" Type="http://schemas.openxmlformats.org/officeDocument/2006/relationships/vmlDrawing" Target="../drawings/vmlDrawing14.vml"/><Relationship Id="rId2" Type="http://schemas.openxmlformats.org/officeDocument/2006/relationships/slideLayout" Target="../slideLayouts/slideLayout6.xml"/><Relationship Id="rId3" Type="http://schemas.openxmlformats.org/officeDocument/2006/relationships/oleObject" Target="../embeddings/oleObject18.bin"/></Relationships>
</file>

<file path=ppt/slides/_rels/slide33.xml.rels><?xml version="1.0" encoding="UTF-8" standalone="yes"?>
<Relationships xmlns="http://schemas.openxmlformats.org/package/2006/relationships"><Relationship Id="rId3" Type="http://schemas.openxmlformats.org/officeDocument/2006/relationships/oleObject" Target="../embeddings/oleObject19.bin"/><Relationship Id="rId4" Type="http://schemas.openxmlformats.org/officeDocument/2006/relationships/image" Target="../media/image52.emf"/><Relationship Id="rId1" Type="http://schemas.openxmlformats.org/officeDocument/2006/relationships/vmlDrawing" Target="../drawings/vmlDrawing15.vml"/><Relationship Id="rId2"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3.em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4.em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5.em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6.png"/></Relationships>
</file>

<file path=ppt/slides/_rels/slide38.xml.rels><?xml version="1.0" encoding="UTF-8" standalone="yes"?>
<Relationships xmlns="http://schemas.openxmlformats.org/package/2006/relationships"><Relationship Id="rId1" Type="http://schemas.openxmlformats.org/officeDocument/2006/relationships/vmlDrawing" Target="../drawings/vmlDrawing16.vml"/><Relationship Id="rId2" Type="http://schemas.openxmlformats.org/officeDocument/2006/relationships/slideLayout" Target="../slideLayouts/slideLayout6.xml"/><Relationship Id="rId3" Type="http://schemas.openxmlformats.org/officeDocument/2006/relationships/oleObject" Target="../embeddings/oleObject20.bin"/></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9.png"/></Relationships>
</file>

<file path=ppt/slides/_rels/slide41.xml.rels><?xml version="1.0" encoding="UTF-8" standalone="yes"?>
<Relationships xmlns="http://schemas.openxmlformats.org/package/2006/relationships"><Relationship Id="rId1" Type="http://schemas.openxmlformats.org/officeDocument/2006/relationships/vmlDrawing" Target="../drawings/vmlDrawing17.vml"/><Relationship Id="rId2" Type="http://schemas.openxmlformats.org/officeDocument/2006/relationships/slideLayout" Target="../slideLayouts/slideLayout6.xml"/><Relationship Id="rId3" Type="http://schemas.openxmlformats.org/officeDocument/2006/relationships/oleObject" Target="file:///C:\Users\fred\Documents\corel_files\imbalance_x7.cdr\Page:1"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3.png"/></Relationships>
</file>

<file path=ppt/slides/_rels/slide45.xml.rels><?xml version="1.0" encoding="UTF-8" standalone="yes"?>
<Relationships xmlns="http://schemas.openxmlformats.org/package/2006/relationships"><Relationship Id="rId1" Type="http://schemas.openxmlformats.org/officeDocument/2006/relationships/vmlDrawing" Target="../drawings/vmlDrawing18.vml"/><Relationship Id="rId2" Type="http://schemas.openxmlformats.org/officeDocument/2006/relationships/slideLayout" Target="../slideLayouts/slideLayout2.xml"/><Relationship Id="rId3" Type="http://schemas.openxmlformats.org/officeDocument/2006/relationships/oleObject" Target="../embeddings/oleObject21.bin"/></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5.emf"/><Relationship Id="rId3" Type="http://schemas.openxmlformats.org/officeDocument/2006/relationships/image" Target="../media/image66.emf"/></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7.em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8.emf"/></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9.emf"/></Relationships>
</file>

<file path=ppt/slides/_rels/slide5.xml.rels><?xml version="1.0" encoding="UTF-8" standalone="yes"?>
<Relationships xmlns="http://schemas.openxmlformats.org/package/2006/relationships"><Relationship Id="rId1" Type="http://schemas.openxmlformats.org/officeDocument/2006/relationships/vmlDrawing" Target="../drawings/vmlDrawing3.vml"/><Relationship Id="rId2" Type="http://schemas.openxmlformats.org/officeDocument/2006/relationships/slideLayout" Target="../slideLayouts/slideLayout2.xml"/><Relationship Id="rId3" Type="http://schemas.openxmlformats.org/officeDocument/2006/relationships/oleObject" Target="../embeddings/oleObject3.bin"/></Relationships>
</file>

<file path=ppt/slides/_rels/slide50.xml.rels><?xml version="1.0" encoding="UTF-8" standalone="yes"?>
<Relationships xmlns="http://schemas.openxmlformats.org/package/2006/relationships"><Relationship Id="rId1" Type="http://schemas.openxmlformats.org/officeDocument/2006/relationships/vmlDrawing" Target="../drawings/vmlDrawing19.vml"/><Relationship Id="rId2" Type="http://schemas.openxmlformats.org/officeDocument/2006/relationships/slideLayout" Target="../slideLayouts/slideLayout2.xml"/><Relationship Id="rId3" Type="http://schemas.openxmlformats.org/officeDocument/2006/relationships/oleObject" Target="../embeddings/oleObject22.bin"/></Relationships>
</file>

<file path=ppt/slides/_rels/slide51.xml.rels><?xml version="1.0" encoding="UTF-8" standalone="yes"?>
<Relationships xmlns="http://schemas.openxmlformats.org/package/2006/relationships"><Relationship Id="rId1" Type="http://schemas.openxmlformats.org/officeDocument/2006/relationships/vmlDrawing" Target="../drawings/vmlDrawing20.vml"/><Relationship Id="rId2" Type="http://schemas.openxmlformats.org/officeDocument/2006/relationships/slideLayout" Target="../slideLayouts/slideLayout2.xml"/><Relationship Id="rId3" Type="http://schemas.openxmlformats.org/officeDocument/2006/relationships/oleObject" Target="../embeddings/oleObject23.bin"/></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9.png"/></Relationships>
</file>

<file path=ppt/slides/_rels/slide54.xml.rels><?xml version="1.0" encoding="UTF-8" standalone="yes"?>
<Relationships xmlns="http://schemas.openxmlformats.org/package/2006/relationships"><Relationship Id="rId3" Type="http://schemas.openxmlformats.org/officeDocument/2006/relationships/oleObject" Target="../embeddings/oleObject24.bin"/><Relationship Id="rId4" Type="http://schemas.openxmlformats.org/officeDocument/2006/relationships/oleObject" Target="../embeddings/oleObject25.bin"/><Relationship Id="rId5" Type="http://schemas.openxmlformats.org/officeDocument/2006/relationships/oleObject" Target="../embeddings/oleObject26.bin"/><Relationship Id="rId1" Type="http://schemas.openxmlformats.org/officeDocument/2006/relationships/vmlDrawing" Target="../drawings/vmlDrawing21.vml"/><Relationship Id="rId2"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vmlDrawing" Target="../drawings/vmlDrawing22.vml"/><Relationship Id="rId2" Type="http://schemas.openxmlformats.org/officeDocument/2006/relationships/slideLayout" Target="../slideLayouts/slideLayout2.xml"/><Relationship Id="rId3" Type="http://schemas.openxmlformats.org/officeDocument/2006/relationships/oleObject" Target="../embeddings/oleObject27.bin"/></Relationships>
</file>

<file path=ppt/slides/_rels/slide56.xml.rels><?xml version="1.0" encoding="UTF-8" standalone="yes"?>
<Relationships xmlns="http://schemas.openxmlformats.org/package/2006/relationships"><Relationship Id="rId1" Type="http://schemas.openxmlformats.org/officeDocument/2006/relationships/vmlDrawing" Target="../drawings/vmlDrawing23.vml"/><Relationship Id="rId2" Type="http://schemas.openxmlformats.org/officeDocument/2006/relationships/slideLayout" Target="../slideLayouts/slideLayout2.xml"/><Relationship Id="rId3" Type="http://schemas.openxmlformats.org/officeDocument/2006/relationships/oleObject" Target="../embeddings/oleObject28.bin"/></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1.xml"/><Relationship Id="rId4" Type="http://schemas.openxmlformats.org/officeDocument/2006/relationships/image" Target="../media/image77.emf"/><Relationship Id="rId1" Type="http://schemas.openxmlformats.org/officeDocument/2006/relationships/tags" Target="../tags/tag1.xml"/><Relationship Id="rId2"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2.xml"/><Relationship Id="rId4" Type="http://schemas.openxmlformats.org/officeDocument/2006/relationships/image" Target="../media/image78.emf"/><Relationship Id="rId1" Type="http://schemas.openxmlformats.org/officeDocument/2006/relationships/tags" Target="../tags/tag2.xml"/><Relationship Id="rId2"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9.png"/></Relationships>
</file>

<file path=ppt/slides/_rels/slide6.xml.rels><?xml version="1.0" encoding="UTF-8" standalone="yes"?>
<Relationships xmlns="http://schemas.openxmlformats.org/package/2006/relationships"><Relationship Id="rId1" Type="http://schemas.openxmlformats.org/officeDocument/2006/relationships/vmlDrawing" Target="../drawings/vmlDrawing4.vml"/><Relationship Id="rId2" Type="http://schemas.openxmlformats.org/officeDocument/2006/relationships/slideLayout" Target="../slideLayouts/slideLayout2.xml"/><Relationship Id="rId3" Type="http://schemas.openxmlformats.org/officeDocument/2006/relationships/oleObject" Target="../embeddings/oleObject4.bin"/></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80.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81.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2.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3.png"/><Relationship Id="rId3" Type="http://schemas.openxmlformats.org/officeDocument/2006/relationships/image" Target="../media/image84.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9.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85.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86.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87.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88.png"/></Relationships>
</file>

<file path=ppt/slides/_rels/slide7.xml.rels><?xml version="1.0" encoding="UTF-8" standalone="yes"?>
<Relationships xmlns="http://schemas.openxmlformats.org/package/2006/relationships"><Relationship Id="rId1" Type="http://schemas.openxmlformats.org/officeDocument/2006/relationships/vmlDrawing" Target="../drawings/vmlDrawing5.vml"/><Relationship Id="rId2" Type="http://schemas.openxmlformats.org/officeDocument/2006/relationships/slideLayout" Target="../slideLayouts/slideLayout2.xml"/><Relationship Id="rId3" Type="http://schemas.openxmlformats.org/officeDocument/2006/relationships/oleObject" Target="../embeddings/oleObject5.bin"/></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9.png"/></Relationships>
</file>

<file path=ppt/slides/_rels/slide72.xml.rels><?xml version="1.0" encoding="UTF-8" standalone="yes"?>
<Relationships xmlns="http://schemas.openxmlformats.org/package/2006/relationships"><Relationship Id="rId3" Type="http://schemas.openxmlformats.org/officeDocument/2006/relationships/image" Target="../media/image90.emf"/><Relationship Id="rId4" Type="http://schemas.openxmlformats.org/officeDocument/2006/relationships/image" Target="../media/image91.emf"/><Relationship Id="rId5" Type="http://schemas.openxmlformats.org/officeDocument/2006/relationships/image" Target="../media/image92.emf"/><Relationship Id="rId6" Type="http://schemas.openxmlformats.org/officeDocument/2006/relationships/image" Target="../media/image93.emf"/><Relationship Id="rId7" Type="http://schemas.openxmlformats.org/officeDocument/2006/relationships/image" Target="../media/image94.emf"/><Relationship Id="rId1" Type="http://schemas.openxmlformats.org/officeDocument/2006/relationships/slideLayout" Target="../slideLayouts/slideLayout7.xml"/><Relationship Id="rId2" Type="http://schemas.openxmlformats.org/officeDocument/2006/relationships/image" Target="../media/image89.emf"/></Relationships>
</file>

<file path=ppt/slides/_rels/slide73.xml.rels><?xml version="1.0" encoding="UTF-8" standalone="yes"?>
<Relationships xmlns="http://schemas.openxmlformats.org/package/2006/relationships"><Relationship Id="rId3" Type="http://schemas.openxmlformats.org/officeDocument/2006/relationships/image" Target="../media/image96.emf"/><Relationship Id="rId4" Type="http://schemas.openxmlformats.org/officeDocument/2006/relationships/image" Target="../media/image97.emf"/><Relationship Id="rId5" Type="http://schemas.openxmlformats.org/officeDocument/2006/relationships/oleObject" Target="../embeddings/oleObject29.bin"/><Relationship Id="rId6" Type="http://schemas.openxmlformats.org/officeDocument/2006/relationships/image" Target="../media/image98.emf"/><Relationship Id="rId1" Type="http://schemas.openxmlformats.org/officeDocument/2006/relationships/vmlDrawing" Target="../drawings/vmlDrawing24.vml"/><Relationship Id="rId2"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99.emf"/></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00.emf"/><Relationship Id="rId3" Type="http://schemas.openxmlformats.org/officeDocument/2006/relationships/image" Target="../media/image101.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02.emf"/><Relationship Id="rId3" Type="http://schemas.openxmlformats.org/officeDocument/2006/relationships/image" Target="../media/image101.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03.emf"/></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04.emf"/></Relationships>
</file>

<file path=ppt/slides/_rels/slide8.xml.rels><?xml version="1.0" encoding="UTF-8" standalone="yes"?>
<Relationships xmlns="http://schemas.openxmlformats.org/package/2006/relationships"><Relationship Id="rId3" Type="http://schemas.openxmlformats.org/officeDocument/2006/relationships/oleObject" Target="../embeddings/oleObject6.bin"/><Relationship Id="rId4" Type="http://schemas.openxmlformats.org/officeDocument/2006/relationships/oleObject" Target="../embeddings/oleObject7.bin"/><Relationship Id="rId5" Type="http://schemas.openxmlformats.org/officeDocument/2006/relationships/oleObject" Target="../embeddings/oleObject8.bin"/><Relationship Id="rId1" Type="http://schemas.openxmlformats.org/officeDocument/2006/relationships/vmlDrawing" Target="../drawings/vmlDrawing6.vml"/><Relationship Id="rId2"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05.emf"/></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06.emf"/></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9.png"/></Relationships>
</file>

<file path=ppt/slides/_rels/slide84.xml.rels><?xml version="1.0" encoding="UTF-8" standalone="yes"?>
<Relationships xmlns="http://schemas.openxmlformats.org/package/2006/relationships"><Relationship Id="rId1" Type="http://schemas.openxmlformats.org/officeDocument/2006/relationships/vmlDrawing" Target="../drawings/vmlDrawing25.vml"/><Relationship Id="rId2" Type="http://schemas.openxmlformats.org/officeDocument/2006/relationships/slideLayout" Target="../slideLayouts/slideLayout2.xml"/><Relationship Id="rId3" Type="http://schemas.openxmlformats.org/officeDocument/2006/relationships/oleObject" Target="../embeddings/oleObject30.bin"/></Relationships>
</file>

<file path=ppt/slides/_rels/slide85.xml.rels><?xml version="1.0" encoding="UTF-8" standalone="yes"?>
<Relationships xmlns="http://schemas.openxmlformats.org/package/2006/relationships"><Relationship Id="rId1" Type="http://schemas.openxmlformats.org/officeDocument/2006/relationships/vmlDrawing" Target="../drawings/vmlDrawing26.vml"/><Relationship Id="rId2" Type="http://schemas.openxmlformats.org/officeDocument/2006/relationships/slideLayout" Target="../slideLayouts/slideLayout2.xml"/><Relationship Id="rId3" Type="http://schemas.openxmlformats.org/officeDocument/2006/relationships/oleObject" Target="../embeddings/oleObject31.bin"/></Relationships>
</file>

<file path=ppt/slides/_rels/slide86.xml.rels><?xml version="1.0" encoding="UTF-8" standalone="yes"?>
<Relationships xmlns="http://schemas.openxmlformats.org/package/2006/relationships"><Relationship Id="rId1" Type="http://schemas.openxmlformats.org/officeDocument/2006/relationships/vmlDrawing" Target="../drawings/vmlDrawing27.vml"/><Relationship Id="rId2" Type="http://schemas.openxmlformats.org/officeDocument/2006/relationships/slideLayout" Target="../slideLayouts/slideLayout2.xml"/><Relationship Id="rId3" Type="http://schemas.openxmlformats.org/officeDocument/2006/relationships/oleObject" Target="../embeddings/oleObject32.bin"/></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10.emf"/></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11.emf"/></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12.em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217612" y="573327"/>
            <a:ext cx="10726869" cy="1344096"/>
          </a:xfrm>
        </p:spPr>
        <p:txBody>
          <a:bodyPr>
            <a:noAutofit/>
          </a:bodyPr>
          <a:lstStyle/>
          <a:p>
            <a:pPr algn="l"/>
            <a:r>
              <a:rPr lang="en-US" sz="4000" dirty="0">
                <a:solidFill>
                  <a:srgbClr val="0A0C0E"/>
                </a:solidFill>
              </a:rPr>
              <a:t>Things We Should Not Do In Future Radios</a:t>
            </a:r>
          </a:p>
          <a:p>
            <a:pPr algn="l"/>
            <a:r>
              <a:rPr lang="en-US" sz="4000" dirty="0">
                <a:solidFill>
                  <a:srgbClr val="0A0C0E"/>
                </a:solidFill>
              </a:rPr>
              <a:t>(Future Designs Should Not Include Past Mistakes)</a:t>
            </a:r>
            <a:endParaRPr lang="en-US" sz="4000" dirty="0">
              <a:solidFill>
                <a:schemeClr val="tx1"/>
              </a:solidFill>
            </a:endParaRPr>
          </a:p>
        </p:txBody>
      </p:sp>
      <p:sp>
        <p:nvSpPr>
          <p:cNvPr id="7" name="TextBox 6"/>
          <p:cNvSpPr txBox="1"/>
          <p:nvPr/>
        </p:nvSpPr>
        <p:spPr>
          <a:xfrm>
            <a:off x="4875212" y="4722167"/>
            <a:ext cx="3581400" cy="461665"/>
          </a:xfrm>
          <a:prstGeom prst="rect">
            <a:avLst/>
          </a:prstGeom>
          <a:noFill/>
        </p:spPr>
        <p:txBody>
          <a:bodyPr wrap="square" rtlCol="0">
            <a:spAutoFit/>
          </a:bodyPr>
          <a:lstStyle/>
          <a:p>
            <a:pPr algn="ctr"/>
            <a:r>
              <a:rPr lang="en-US" sz="2400" dirty="0" smtClean="0">
                <a:solidFill>
                  <a:srgbClr val="0A0C0E"/>
                </a:solidFill>
                <a:latin typeface="Arial" panose="020B0604020202020204" pitchFamily="34" charset="0"/>
                <a:cs typeface="Arial" panose="020B0604020202020204" pitchFamily="34" charset="0"/>
              </a:rPr>
              <a:t>4-December </a:t>
            </a:r>
            <a:r>
              <a:rPr lang="en-US" sz="2400" dirty="0">
                <a:solidFill>
                  <a:srgbClr val="0A0C0E"/>
                </a:solidFill>
                <a:latin typeface="Arial" panose="020B0604020202020204" pitchFamily="34" charset="0"/>
                <a:cs typeface="Arial" panose="020B0604020202020204" pitchFamily="34" charset="0"/>
              </a:rPr>
              <a:t>2018</a:t>
            </a:r>
          </a:p>
        </p:txBody>
      </p:sp>
      <p:sp>
        <p:nvSpPr>
          <p:cNvPr id="16" name="TextBox 15"/>
          <p:cNvSpPr txBox="1"/>
          <p:nvPr/>
        </p:nvSpPr>
        <p:spPr>
          <a:xfrm>
            <a:off x="4326157" y="2073999"/>
            <a:ext cx="4298509" cy="523220"/>
          </a:xfrm>
          <a:prstGeom prst="rect">
            <a:avLst/>
          </a:prstGeom>
          <a:noFill/>
        </p:spPr>
        <p:txBody>
          <a:bodyPr wrap="square" rtlCol="0">
            <a:spAutoFit/>
          </a:bodyPr>
          <a:lstStyle/>
          <a:p>
            <a:pPr algn="ctr"/>
            <a:r>
              <a:rPr lang="it-IT" sz="2800" dirty="0">
                <a:solidFill>
                  <a:srgbClr val="0A0C0E"/>
                </a:solidFill>
                <a:latin typeface="Arial" panose="020B0604020202020204" pitchFamily="34" charset="0"/>
                <a:cs typeface="Arial" panose="020B0604020202020204" pitchFamily="34" charset="0"/>
              </a:rPr>
              <a:t>fred harris</a:t>
            </a:r>
            <a:endParaRPr lang="en-US" sz="2800" dirty="0">
              <a:solidFill>
                <a:srgbClr val="0A0C0E"/>
              </a:solidFill>
              <a:latin typeface="Arial" panose="020B0604020202020204" pitchFamily="34" charset="0"/>
              <a:cs typeface="Arial" panose="020B0604020202020204" pitchFamily="34" charset="0"/>
            </a:endParaRPr>
          </a:p>
        </p:txBody>
      </p:sp>
      <p:sp>
        <p:nvSpPr>
          <p:cNvPr id="4" name="Rectangle 5">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9F16F1B0-83BE-40D1-9BC2-A74D172AC662}"/>
              </a:ext>
            </a:extLst>
          </p:cNvPr>
          <p:cNvSpPr>
            <a:spLocks noChangeArrowheads="1"/>
          </p:cNvSpPr>
          <p:nvPr/>
        </p:nvSpPr>
        <p:spPr bwMode="auto">
          <a:xfrm>
            <a:off x="8070849" y="11109601"/>
            <a:ext cx="12188825" cy="0"/>
          </a:xfrm>
          <a:prstGeom prst="rect">
            <a:avLst/>
          </a:prstGeom>
          <a:noFill/>
          <a:ln>
            <a:noFill/>
          </a:ln>
          <a:effectLst/>
          <a:extLst>
            <a:ext uri="{909E8E84-426E-40DD-AFC4-6F175D3DCCD1}">
              <a14:hiddenFil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91240B29-F687-4F45-9708-019B960494DF}">
              <a14:hiddenLine xmlns:a14="http://schemas.microsoft.com/office/drawing/2010/main" xmlns:p="http://schemas.openxmlformats.org/presentationml/2006/main" xmlns:r="http://schemas.openxmlformats.org/officeDocument/2006/relationships" xmlns:a="http://schemas.openxmlformats.org/drawingml/2006/main" xmlns="" w="9525">
                <a:solidFill>
                  <a:schemeClr val="tx1"/>
                </a:solidFill>
                <a:miter lim="800000"/>
                <a:headEnd/>
                <a:tailEnd/>
              </a14:hiddenLine>
            </a:ext>
            <a:ext uri="{AF507438-7753-43E0-B8FC-AC1667EBCBE1}">
              <a14:hiddenEffects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5" name="Object 4">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40DED5A8-EF3B-415F-96A7-3888EF07A150}"/>
              </a:ext>
            </a:extLst>
          </p:cNvPr>
          <p:cNvGraphicFramePr>
            <a:graphicFrameLocks noChangeAspect="1"/>
          </p:cNvGraphicFramePr>
          <p:nvPr>
            <p:extLst>
              <p:ext uri="{D42A27DB-BD31-4B8C-83A1-F6EECF244321}">
                <p14:modId xmlns:p14="http://schemas.microsoft.com/office/powerpoint/2010/main" xmlns:p="http://schemas.openxmlformats.org/presentationml/2006/main" xmlns:r="http://schemas.openxmlformats.org/officeDocument/2006/relationships" xmlns:a="http://schemas.openxmlformats.org/drawingml/2006/main" xmlns="" val="47130379"/>
              </p:ext>
            </p:extLst>
          </p:nvPr>
        </p:nvGraphicFramePr>
        <p:xfrm>
          <a:off x="5332412" y="2652914"/>
          <a:ext cx="2875746" cy="966071"/>
        </p:xfrm>
        <a:graphic>
          <a:graphicData uri="http://schemas.openxmlformats.org/presentationml/2006/ole">
            <p:oleObj spid="_x0000_s129091" r:id="rId3" imgW="4088889" imgH="1384127" progId="">
              <p:embed/>
            </p:oleObj>
          </a:graphicData>
        </a:graphic>
      </p:graphicFrame>
      <p:sp>
        <p:nvSpPr>
          <p:cNvPr id="2" name="TextBox 1">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44C8EB23-9627-4414-ACE6-88822A281300}"/>
              </a:ext>
            </a:extLst>
          </p:cNvPr>
          <p:cNvSpPr txBox="1"/>
          <p:nvPr/>
        </p:nvSpPr>
        <p:spPr>
          <a:xfrm>
            <a:off x="5099661" y="3751904"/>
            <a:ext cx="2940292" cy="646331"/>
          </a:xfrm>
          <a:prstGeom prst="rect">
            <a:avLst/>
          </a:prstGeom>
          <a:noFill/>
        </p:spPr>
        <p:txBody>
          <a:bodyPr wrap="none" rtlCol="0">
            <a:spAutoFit/>
          </a:bodyPr>
          <a:lstStyle/>
          <a:p>
            <a:r>
              <a:rPr lang="en-US" sz="3600" dirty="0" smtClean="0">
                <a:solidFill>
                  <a:srgbClr val="0A0C0E"/>
                </a:solidFill>
              </a:rPr>
              <a:t>San Diego IEEE</a:t>
            </a:r>
            <a:endParaRPr lang="en-US" sz="3600" dirty="0">
              <a:solidFill>
                <a:srgbClr val="0A0C0E"/>
              </a:solidFill>
            </a:endParaRPr>
          </a:p>
        </p:txBody>
      </p:sp>
      <p:pic>
        <p:nvPicPr>
          <p:cNvPr id="129077" name="Picture 53" descr="Image result for ieee signal processing society logo"/>
          <p:cNvPicPr>
            <a:picLocks noChangeAspect="1" noChangeArrowheads="1"/>
          </p:cNvPicPr>
          <p:nvPr/>
        </p:nvPicPr>
        <p:blipFill>
          <a:blip r:embed="rId4">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rcRect/>
          <a:stretch>
            <a:fillRect/>
          </a:stretch>
        </p:blipFill>
        <p:spPr bwMode="auto">
          <a:xfrm>
            <a:off x="6475412" y="4953000"/>
            <a:ext cx="4953000" cy="1143001"/>
          </a:xfrm>
          <a:prstGeom prst="rect">
            <a:avLst/>
          </a:prstGeom>
          <a:noFill/>
          <a:extLst>
            <a:ext uri="{909E8E84-426E-40DD-AFC4-6F175D3DCCD1}">
              <a14:hiddenFil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Lst>
        </p:spPr>
      </p:pic>
      <p:pic>
        <p:nvPicPr>
          <p:cNvPr id="129079" name="Picture 55" descr="Related image"/>
          <p:cNvPicPr>
            <a:picLocks noChangeAspect="1" noChangeArrowheads="1"/>
          </p:cNvPicPr>
          <p:nvPr/>
        </p:nvPicPr>
        <p:blipFill>
          <a:blip r:embed="rId5" cstate="print">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rcRect/>
          <a:stretch>
            <a:fillRect/>
          </a:stretch>
        </p:blipFill>
        <p:spPr bwMode="auto">
          <a:xfrm>
            <a:off x="1751012" y="5073520"/>
            <a:ext cx="4114800" cy="1265798"/>
          </a:xfrm>
          <a:prstGeom prst="rect">
            <a:avLst/>
          </a:prstGeom>
          <a:noFill/>
          <a:extLst>
            <a:ext uri="{909E8E84-426E-40DD-AFC4-6F175D3DCCD1}">
              <a14:hiddenFil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Lst>
        </p:spPr>
      </p:pic>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402501354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22882" name="Rectangle 4">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04A05AB8-ED63-4CE9-81E7-9BBDC2D41EB1}"/>
              </a:ext>
            </a:extLst>
          </p:cNvPr>
          <p:cNvSpPr>
            <a:spLocks noGrp="1" noChangeArrowheads="1"/>
          </p:cNvSpPr>
          <p:nvPr>
            <p:ph type="title"/>
          </p:nvPr>
        </p:nvSpPr>
        <p:spPr>
          <a:xfrm>
            <a:off x="1446212" y="914400"/>
            <a:ext cx="6934200" cy="838200"/>
          </a:xfrm>
        </p:spPr>
        <p:txBody>
          <a:bodyPr>
            <a:noAutofit/>
          </a:bodyPr>
          <a:lstStyle/>
          <a:p>
            <a:pPr>
              <a:defRPr/>
            </a:pPr>
            <a:r>
              <a:rPr lang="en-US" sz="4400" b="0" dirty="0">
                <a:ln w="0"/>
                <a:solidFill>
                  <a:srgbClr val="0A0C0E"/>
                </a:solidFill>
                <a:effectLst/>
                <a:latin typeface="Times New Roman" panose="02020603050405020304" pitchFamily="18" charset="0"/>
                <a:cs typeface="Times New Roman" panose="02020603050405020304" pitchFamily="18" charset="0"/>
              </a:rPr>
              <a:t>To Paraphrase the Great Bard</a:t>
            </a:r>
          </a:p>
        </p:txBody>
      </p:sp>
      <p:sp>
        <p:nvSpPr>
          <p:cNvPr id="92165" name="Rectangle 5">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DA67F2B4-9B68-4B90-B0F3-276D56C529C9}"/>
              </a:ext>
            </a:extLst>
          </p:cNvPr>
          <p:cNvSpPr>
            <a:spLocks noChangeArrowheads="1"/>
          </p:cNvSpPr>
          <p:nvPr/>
        </p:nvSpPr>
        <p:spPr bwMode="auto">
          <a:xfrm>
            <a:off x="1979612" y="2819400"/>
            <a:ext cx="8077200" cy="762000"/>
          </a:xfrm>
          <a:prstGeom prst="rect">
            <a:avLst/>
          </a:prstGeom>
          <a:noFill/>
          <a:ln w="12700">
            <a:noFill/>
            <a:miter lim="800000"/>
            <a:headEnd type="none" w="sm" len="sm"/>
            <a:tailEnd type="none" w="sm" len="sm"/>
          </a:ln>
        </p:spPr>
        <p:txBody>
          <a:bodyPr>
            <a:spAutoFit/>
          </a:bodyPr>
          <a:lstStyle/>
          <a:p>
            <a:pPr algn="ctr">
              <a:defRPr/>
            </a:pPr>
            <a:r>
              <a:rPr lang="en-US" sz="4400" dirty="0">
                <a:solidFill>
                  <a:srgbClr val="0A0C0E"/>
                </a:solidFill>
                <a:latin typeface="Times New Roman" panose="02020603050405020304" pitchFamily="18" charset="0"/>
                <a:cs typeface="Times New Roman" panose="02020603050405020304" pitchFamily="18" charset="0"/>
              </a:rPr>
              <a:t>The World is an Analog Stage</a:t>
            </a:r>
          </a:p>
        </p:txBody>
      </p:sp>
      <p:sp>
        <p:nvSpPr>
          <p:cNvPr id="92166" name="Rectangle 6">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A9A14039-337F-41D1-9E61-2CCA70562911}"/>
              </a:ext>
            </a:extLst>
          </p:cNvPr>
          <p:cNvSpPr>
            <a:spLocks noChangeArrowheads="1"/>
          </p:cNvSpPr>
          <p:nvPr/>
        </p:nvSpPr>
        <p:spPr bwMode="auto">
          <a:xfrm>
            <a:off x="2665412" y="3886200"/>
            <a:ext cx="6934200" cy="762000"/>
          </a:xfrm>
          <a:prstGeom prst="rect">
            <a:avLst/>
          </a:prstGeom>
          <a:noFill/>
          <a:ln w="12700">
            <a:noFill/>
            <a:miter lim="800000"/>
            <a:headEnd type="none" w="sm" len="sm"/>
            <a:tailEnd type="none" w="sm" len="sm"/>
          </a:ln>
        </p:spPr>
        <p:txBody>
          <a:bodyPr>
            <a:spAutoFit/>
          </a:bodyPr>
          <a:lstStyle/>
          <a:p>
            <a:pPr algn="ctr">
              <a:defRPr/>
            </a:pPr>
            <a:r>
              <a:rPr lang="en-US" sz="4400" dirty="0">
                <a:solidFill>
                  <a:srgbClr val="0A0C0E"/>
                </a:solidFill>
                <a:latin typeface="Times New Roman" panose="02020603050405020304" pitchFamily="18" charset="0"/>
                <a:cs typeface="Times New Roman" panose="02020603050405020304" pitchFamily="18" charset="0"/>
              </a:rPr>
              <a:t>In Which Digital</a:t>
            </a:r>
          </a:p>
        </p:txBody>
      </p:sp>
      <p:sp>
        <p:nvSpPr>
          <p:cNvPr id="92167" name="Rectangle 7">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86F870C5-EBB5-45C9-842E-1DE8831B0FED}"/>
              </a:ext>
            </a:extLst>
          </p:cNvPr>
          <p:cNvSpPr>
            <a:spLocks noChangeArrowheads="1"/>
          </p:cNvSpPr>
          <p:nvPr/>
        </p:nvSpPr>
        <p:spPr bwMode="auto">
          <a:xfrm>
            <a:off x="3884612" y="5029200"/>
            <a:ext cx="4267200" cy="762000"/>
          </a:xfrm>
          <a:prstGeom prst="rect">
            <a:avLst/>
          </a:prstGeom>
          <a:noFill/>
          <a:ln w="12700">
            <a:noFill/>
            <a:miter lim="800000"/>
            <a:headEnd type="none" w="sm" len="sm"/>
            <a:tailEnd type="none" w="sm" len="sm"/>
          </a:ln>
        </p:spPr>
        <p:txBody>
          <a:bodyPr>
            <a:spAutoFit/>
          </a:bodyPr>
          <a:lstStyle/>
          <a:p>
            <a:pPr algn="ctr">
              <a:defRPr/>
            </a:pPr>
            <a:r>
              <a:rPr lang="en-US" sz="4400" dirty="0">
                <a:solidFill>
                  <a:srgbClr val="0A0C0E"/>
                </a:solidFill>
                <a:latin typeface="Times New Roman" panose="02020603050405020304" pitchFamily="18" charset="0"/>
                <a:cs typeface="Times New Roman" panose="02020603050405020304" pitchFamily="18" charset="0"/>
              </a:rPr>
              <a:t>Plays A Bit Part</a:t>
            </a:r>
          </a:p>
        </p:txBody>
      </p:sp>
      <p:pic>
        <p:nvPicPr>
          <p:cNvPr id="10246" name="Picture 1">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4355F568-C8AB-4D29-A34F-3FEA093C2993}"/>
              </a:ext>
            </a:extLst>
          </p:cNvPr>
          <p:cNvPicPr>
            <a:picLocks noChangeAspect="1" noChangeArrowheads="1"/>
          </p:cNvPicPr>
          <p:nvPr/>
        </p:nvPicPr>
        <p:blipFill>
          <a:blip r:embed="rId2">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rcRect/>
          <a:stretch>
            <a:fillRect/>
          </a:stretch>
        </p:blipFill>
        <p:spPr bwMode="auto">
          <a:xfrm>
            <a:off x="8913812" y="152400"/>
            <a:ext cx="2527300" cy="2533650"/>
          </a:xfrm>
          <a:prstGeom prst="rect">
            <a:avLst/>
          </a:prstGeom>
          <a:noFill/>
          <a:ln>
            <a:noFill/>
          </a:ln>
          <a:extLst>
            <a:ext uri="{909E8E84-426E-40DD-AFC4-6F175D3DCCD1}">
              <a14:hiddenFil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pic>
      <p:sp>
        <p:nvSpPr>
          <p:cNvPr id="10247" name="Slide Number Placeholder 6">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9B28DDAE-0E5D-4F6E-BAFE-D3EAF5ED7ACE}"/>
              </a:ext>
            </a:extLst>
          </p:cNvPr>
          <p:cNvSpPr>
            <a:spLocks noGrp="1"/>
          </p:cNvSpPr>
          <p:nvPr>
            <p:ph type="sldNum" sz="quarter" idx="12"/>
          </p:nvPr>
        </p:nvSpPr>
        <p:spPr bwMode="auto">
          <a:noFill/>
          <a:extLst>
            <a:ext uri="{909E8E84-426E-40DD-AFC4-6F175D3DCCD1}">
              <a14:hiddenFil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593E2175-C8E0-416C-A829-9C7F59E74BB3}" type="slidenum">
              <a:rPr lang="en-US" altLang="en-US" sz="1200">
                <a:solidFill>
                  <a:srgbClr val="898989"/>
                </a:solidFill>
              </a:rPr>
              <a:pPr>
                <a:spcBef>
                  <a:spcPct val="0"/>
                </a:spcBef>
                <a:buFontTx/>
                <a:buNone/>
              </a:pPr>
              <a:t>10</a:t>
            </a:fld>
            <a:endParaRPr lang="en-US" altLang="en-US" sz="1200">
              <a:solidFill>
                <a:srgbClr val="898989"/>
              </a:solidFill>
            </a:endParaRPr>
          </a:p>
        </p:txBody>
      </p:sp>
      <p:sp>
        <p:nvSpPr>
          <p:cNvPr id="2" name="Rectangle 1">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1E8899B5-56B0-47F6-A74F-67FA798FB235}"/>
              </a:ext>
            </a:extLst>
          </p:cNvPr>
          <p:cNvSpPr/>
          <p:nvPr/>
        </p:nvSpPr>
        <p:spPr>
          <a:xfrm>
            <a:off x="11580812" y="5778500"/>
            <a:ext cx="288862" cy="338554"/>
          </a:xfrm>
          <a:prstGeom prst="rect">
            <a:avLst/>
          </a:prstGeom>
        </p:spPr>
        <p:txBody>
          <a:bodyPr wrap="none">
            <a:spAutoFit/>
          </a:bodyPr>
          <a:lstStyle/>
          <a:p>
            <a:r>
              <a:rPr lang="en-US" sz="1600" dirty="0">
                <a:solidFill>
                  <a:schemeClr val="tx1">
                    <a:lumMod val="60000"/>
                    <a:lumOff val="40000"/>
                  </a:schemeClr>
                </a:solidFill>
              </a:rPr>
              <a:t>9</a:t>
            </a:r>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437607125"/>
      </p:ext>
    </p:extLst>
  </p:cSld>
  <p:clrMapOvr>
    <a:masterClrMapping/>
  </p:clrMapOvr>
  <mc:AlternateContent>
    <mc:Choice xmlns:mc="http://schemas.openxmlformats.org/markup-compatibility/2006" xmlns:p14="http://schemas.microsoft.com/office/powerpoint/2010/main" xmlns:p="http://schemas.openxmlformats.org/presentationml/2006/main" xmlns:r="http://schemas.openxmlformats.org/officeDocument/2006/relationships" xmlns:a="http://schemas.openxmlformats.org/drawingml/2006/main" xmlns="" Requires="p14">
      <p:transition spd="slow" p14:dur="2000"/>
    </mc:Choice>
    <mc:Fallback>
      <mp:transition xmlns:mp="http://schemas.microsoft.com/office/mac/powerpoint/2008/mai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2165"/>
                                        </p:tgtEl>
                                        <p:attrNameLst>
                                          <p:attrName>style.visibility</p:attrName>
                                        </p:attrNameLst>
                                      </p:cBhvr>
                                      <p:to>
                                        <p:strVal val="visible"/>
                                      </p:to>
                                    </p:set>
                                    <p:anim calcmode="lin" valueType="num">
                                      <p:cBhvr additive="base">
                                        <p:cTn id="7" dur="500" fill="hold"/>
                                        <p:tgtEl>
                                          <p:spTgt spid="92165"/>
                                        </p:tgtEl>
                                        <p:attrNameLst>
                                          <p:attrName>ppt_x</p:attrName>
                                        </p:attrNameLst>
                                      </p:cBhvr>
                                      <p:tavLst>
                                        <p:tav tm="0">
                                          <p:val>
                                            <p:strVal val="#ppt_x"/>
                                          </p:val>
                                        </p:tav>
                                        <p:tav tm="100000">
                                          <p:val>
                                            <p:strVal val="#ppt_x"/>
                                          </p:val>
                                        </p:tav>
                                      </p:tavLst>
                                    </p:anim>
                                    <p:anim calcmode="lin" valueType="num">
                                      <p:cBhvr additive="base">
                                        <p:cTn id="8" dur="500" fill="hold"/>
                                        <p:tgtEl>
                                          <p:spTgt spid="92165"/>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92166"/>
                                        </p:tgtEl>
                                        <p:attrNameLst>
                                          <p:attrName>style.visibility</p:attrName>
                                        </p:attrNameLst>
                                      </p:cBhvr>
                                      <p:to>
                                        <p:strVal val="visible"/>
                                      </p:to>
                                    </p:set>
                                    <p:anim calcmode="lin" valueType="num">
                                      <p:cBhvr additive="base">
                                        <p:cTn id="13" dur="500" fill="hold"/>
                                        <p:tgtEl>
                                          <p:spTgt spid="92166"/>
                                        </p:tgtEl>
                                        <p:attrNameLst>
                                          <p:attrName>ppt_x</p:attrName>
                                        </p:attrNameLst>
                                      </p:cBhvr>
                                      <p:tavLst>
                                        <p:tav tm="0">
                                          <p:val>
                                            <p:strVal val="#ppt_x"/>
                                          </p:val>
                                        </p:tav>
                                        <p:tav tm="100000">
                                          <p:val>
                                            <p:strVal val="#ppt_x"/>
                                          </p:val>
                                        </p:tav>
                                      </p:tavLst>
                                    </p:anim>
                                    <p:anim calcmode="lin" valueType="num">
                                      <p:cBhvr additive="base">
                                        <p:cTn id="14" dur="500" fill="hold"/>
                                        <p:tgtEl>
                                          <p:spTgt spid="92166"/>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92167"/>
                                        </p:tgtEl>
                                        <p:attrNameLst>
                                          <p:attrName>style.visibility</p:attrName>
                                        </p:attrNameLst>
                                      </p:cBhvr>
                                      <p:to>
                                        <p:strVal val="visible"/>
                                      </p:to>
                                    </p:set>
                                    <p:anim calcmode="lin" valueType="num">
                                      <p:cBhvr additive="base">
                                        <p:cTn id="19" dur="2000" fill="hold"/>
                                        <p:tgtEl>
                                          <p:spTgt spid="92167"/>
                                        </p:tgtEl>
                                        <p:attrNameLst>
                                          <p:attrName>ppt_x</p:attrName>
                                        </p:attrNameLst>
                                      </p:cBhvr>
                                      <p:tavLst>
                                        <p:tav tm="0">
                                          <p:val>
                                            <p:strVal val="#ppt_x"/>
                                          </p:val>
                                        </p:tav>
                                        <p:tav tm="100000">
                                          <p:val>
                                            <p:strVal val="#ppt_x"/>
                                          </p:val>
                                        </p:tav>
                                      </p:tavLst>
                                    </p:anim>
                                    <p:anim calcmode="lin" valueType="num">
                                      <p:cBhvr additive="base">
                                        <p:cTn id="20" dur="2000" fill="hold"/>
                                        <p:tgtEl>
                                          <p:spTgt spid="9216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165" grpId="0" autoUpdateAnimBg="0"/>
      <p:bldP spid="92166" grpId="0" autoUpdateAnimBg="0"/>
      <p:bldP spid="92167" grpId="0" autoUpdateAnimBg="0"/>
    </p:bld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30722" name="Picture 4" descr="http://th.physik.uni-frankfurt.de/~jr/gif/stamps/sm_marconi32.jpg">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B955CD80-0207-4377-B8EE-D4C8F6DF1129}"/>
              </a:ext>
            </a:extLst>
          </p:cNvPr>
          <p:cNvPicPr>
            <a:picLocks noChangeAspect="1" noChangeArrowheads="1"/>
          </p:cNvPicPr>
          <p:nvPr/>
        </p:nvPicPr>
        <p:blipFill>
          <a:blip r:embed="rId2">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rcRect/>
          <a:stretch>
            <a:fillRect/>
          </a:stretch>
        </p:blipFill>
        <p:spPr bwMode="auto">
          <a:xfrm>
            <a:off x="2700460" y="3755557"/>
            <a:ext cx="3657600" cy="2237643"/>
          </a:xfrm>
          <a:prstGeom prst="rect">
            <a:avLst/>
          </a:prstGeom>
          <a:noFill/>
          <a:ln>
            <a:noFill/>
          </a:ln>
          <a:extLst>
            <a:ext uri="{909E8E84-426E-40DD-AFC4-6F175D3DCCD1}">
              <a14:hiddenFil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pic>
      <p:pic>
        <p:nvPicPr>
          <p:cNvPr id="30723" name="Picture 6" descr="http://th.physik.uni-frankfurt.de/~jr/gif/stamps/sm_marconi4.jpg">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4AB1E57B-948A-4D55-8FEE-E3CC3C81E987}"/>
              </a:ext>
            </a:extLst>
          </p:cNvPr>
          <p:cNvPicPr>
            <a:picLocks noChangeAspect="1" noChangeArrowheads="1"/>
          </p:cNvPicPr>
          <p:nvPr/>
        </p:nvPicPr>
        <p:blipFill>
          <a:blip r:embed="rId3">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rcRect/>
          <a:stretch>
            <a:fillRect/>
          </a:stretch>
        </p:blipFill>
        <p:spPr bwMode="auto">
          <a:xfrm>
            <a:off x="2700460" y="762000"/>
            <a:ext cx="3581400" cy="2724088"/>
          </a:xfrm>
          <a:prstGeom prst="rect">
            <a:avLst/>
          </a:prstGeom>
          <a:noFill/>
          <a:ln>
            <a:noFill/>
          </a:ln>
          <a:extLst>
            <a:ext uri="{909E8E84-426E-40DD-AFC4-6F175D3DCCD1}">
              <a14:hiddenFil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pic>
      <p:pic>
        <p:nvPicPr>
          <p:cNvPr id="30724" name="Picture 8" descr="http://th.physik.uni-frankfurt.de/~jr/gif/stamps/sm_marconi10.jpg">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37A8E696-EF0C-44D6-B648-DBA7FFFB1940}"/>
              </a:ext>
            </a:extLst>
          </p:cNvPr>
          <p:cNvPicPr>
            <a:picLocks noChangeAspect="1" noChangeArrowheads="1"/>
          </p:cNvPicPr>
          <p:nvPr/>
        </p:nvPicPr>
        <p:blipFill>
          <a:blip r:embed="rId4">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rcRect/>
          <a:stretch>
            <a:fillRect/>
          </a:stretch>
        </p:blipFill>
        <p:spPr bwMode="auto">
          <a:xfrm>
            <a:off x="6856412" y="744691"/>
            <a:ext cx="3362326" cy="5248509"/>
          </a:xfrm>
          <a:prstGeom prst="rect">
            <a:avLst/>
          </a:prstGeom>
          <a:noFill/>
          <a:ln>
            <a:noFill/>
          </a:ln>
          <a:extLst>
            <a:ext uri="{909E8E84-426E-40DD-AFC4-6F175D3DCCD1}">
              <a14:hiddenFil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pic>
      <p:sp>
        <p:nvSpPr>
          <p:cNvPr id="30725" name="Rectangle 4">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6FFCDE38-0D7F-4CE7-9C1B-368D4E0FDD82}"/>
              </a:ext>
            </a:extLst>
          </p:cNvPr>
          <p:cNvSpPr>
            <a:spLocks noChangeArrowheads="1"/>
          </p:cNvSpPr>
          <p:nvPr/>
        </p:nvSpPr>
        <p:spPr bwMode="auto">
          <a:xfrm>
            <a:off x="3248498" y="22197"/>
            <a:ext cx="5755102" cy="523220"/>
          </a:xfrm>
          <a:prstGeom prst="rect">
            <a:avLst/>
          </a:prstGeom>
          <a:noFill/>
          <a:ln>
            <a:noFill/>
          </a:ln>
          <a:extLst>
            <a:ext uri="{909E8E84-426E-40DD-AFC4-6F175D3DCCD1}">
              <a14:hiddenFil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altLang="en-US" sz="2800" dirty="0">
                <a:solidFill>
                  <a:srgbClr val="0A0C0E"/>
                </a:solidFill>
                <a:latin typeface="Times New Roman" panose="02020603050405020304" pitchFamily="18" charset="0"/>
              </a:rPr>
              <a:t>Inventor of Radio Guglielmo Marconi </a:t>
            </a:r>
          </a:p>
        </p:txBody>
      </p:sp>
      <p:sp>
        <p:nvSpPr>
          <p:cNvPr id="2" name="Slide Number Placeholder 1">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AF5717C3-7DAF-4EA9-BD01-FBF5B4C9C88F}"/>
              </a:ext>
            </a:extLst>
          </p:cNvPr>
          <p:cNvSpPr>
            <a:spLocks noGrp="1"/>
          </p:cNvSpPr>
          <p:nvPr>
            <p:ph type="sldNum" sz="quarter" idx="11"/>
          </p:nvPr>
        </p:nvSpPr>
        <p:spPr/>
        <p:txBody>
          <a:bodyPr/>
          <a:lstStyle/>
          <a:p>
            <a:fld id="{F36C87F6-986D-49E6-AF40-1B3A1EE8064D}" type="slidenum">
              <a:rPr lang="en-US" sz="1600" smtClean="0"/>
              <a:pPr/>
              <a:t>11</a:t>
            </a:fld>
            <a:endParaRPr lang="en-US" sz="1600" dirty="0"/>
          </a:p>
        </p:txBody>
      </p:sp>
      <p:sp>
        <p:nvSpPr>
          <p:cNvPr id="3" name="TextBox 2">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3CEC33FD-F610-4C61-9C42-A59F79764985}"/>
              </a:ext>
            </a:extLst>
          </p:cNvPr>
          <p:cNvSpPr txBox="1"/>
          <p:nvPr/>
        </p:nvSpPr>
        <p:spPr>
          <a:xfrm>
            <a:off x="432952" y="3160095"/>
            <a:ext cx="1947969" cy="923330"/>
          </a:xfrm>
          <a:prstGeom prst="rect">
            <a:avLst/>
          </a:prstGeom>
          <a:noFill/>
        </p:spPr>
        <p:txBody>
          <a:bodyPr wrap="none" rtlCol="0">
            <a:spAutoFit/>
          </a:bodyPr>
          <a:lstStyle/>
          <a:p>
            <a:pPr algn="ctr"/>
            <a:r>
              <a:rPr lang="en-US" dirty="0">
                <a:solidFill>
                  <a:srgbClr val="0A0C0E"/>
                </a:solidFill>
                <a:latin typeface="Times New Roman" panose="02020603050405020304" pitchFamily="18" charset="0"/>
                <a:cs typeface="Times New Roman" panose="02020603050405020304" pitchFamily="18" charset="0"/>
              </a:rPr>
              <a:t>Imagine that,</a:t>
            </a:r>
          </a:p>
          <a:p>
            <a:pPr algn="ctr"/>
            <a:r>
              <a:rPr lang="en-US" dirty="0">
                <a:solidFill>
                  <a:srgbClr val="0A0C0E"/>
                </a:solidFill>
                <a:latin typeface="Times New Roman" panose="02020603050405020304" pitchFamily="18" charset="0"/>
                <a:cs typeface="Times New Roman" panose="02020603050405020304" pitchFamily="18" charset="0"/>
              </a:rPr>
              <a:t>schematics</a:t>
            </a:r>
          </a:p>
          <a:p>
            <a:pPr algn="ctr"/>
            <a:r>
              <a:rPr lang="en-US" dirty="0">
                <a:solidFill>
                  <a:srgbClr val="0A0C0E"/>
                </a:solidFill>
                <a:latin typeface="Times New Roman" panose="02020603050405020304" pitchFamily="18" charset="0"/>
                <a:cs typeface="Times New Roman" panose="02020603050405020304" pitchFamily="18" charset="0"/>
              </a:rPr>
              <a:t>on a postage stamp</a:t>
            </a:r>
          </a:p>
        </p:txBody>
      </p:sp>
      <p:sp>
        <p:nvSpPr>
          <p:cNvPr id="4" name="Rectangle 3">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9E69FEB2-647A-4502-9BF9-D7FF7C0F5110}"/>
              </a:ext>
            </a:extLst>
          </p:cNvPr>
          <p:cNvSpPr/>
          <p:nvPr/>
        </p:nvSpPr>
        <p:spPr>
          <a:xfrm>
            <a:off x="3248498" y="6192475"/>
            <a:ext cx="6746463" cy="646331"/>
          </a:xfrm>
          <a:prstGeom prst="rect">
            <a:avLst/>
          </a:prstGeom>
        </p:spPr>
        <p:txBody>
          <a:bodyPr wrap="square">
            <a:spAutoFit/>
          </a:bodyPr>
          <a:lstStyle/>
          <a:p>
            <a:pPr algn="ctr"/>
            <a:r>
              <a:rPr lang="en-US" altLang="en-US" dirty="0">
                <a:solidFill>
                  <a:srgbClr val="0A0C0E"/>
                </a:solidFill>
                <a:latin typeface="Times New Roman" panose="02020603050405020304" pitchFamily="18" charset="0"/>
                <a:cs typeface="Times New Roman" panose="02020603050405020304" pitchFamily="18" charset="0"/>
              </a:rPr>
              <a:t>Sent Wireless signals Across English Channel in 1899, </a:t>
            </a:r>
          </a:p>
          <a:p>
            <a:pPr algn="ctr"/>
            <a:r>
              <a:rPr lang="en-US" altLang="en-US" dirty="0">
                <a:solidFill>
                  <a:srgbClr val="0A0C0E"/>
                </a:solidFill>
                <a:latin typeface="Times New Roman" panose="02020603050405020304" pitchFamily="18" charset="0"/>
                <a:cs typeface="Times New Roman" panose="02020603050405020304" pitchFamily="18" charset="0"/>
              </a:rPr>
              <a:t>Received letter “S” </a:t>
            </a:r>
            <a:r>
              <a:rPr lang="en-US" altLang="en-US" dirty="0">
                <a:solidFill>
                  <a:srgbClr val="0A0C0E"/>
                </a:solidFill>
                <a:latin typeface="Times New Roman" panose="02020603050405020304" pitchFamily="18" charset="0"/>
                <a:ea typeface="Arial Unicode MS" pitchFamily="34" charset="-128"/>
                <a:cs typeface="Times New Roman" panose="02020603050405020304" pitchFamily="18" charset="0"/>
              </a:rPr>
              <a:t>(. . .)</a:t>
            </a:r>
            <a:r>
              <a:rPr lang="en-US" altLang="en-US" dirty="0">
                <a:solidFill>
                  <a:srgbClr val="0A0C0E"/>
                </a:solidFill>
                <a:latin typeface="Times New Roman" panose="02020603050405020304" pitchFamily="18" charset="0"/>
                <a:cs typeface="Times New Roman" panose="02020603050405020304" pitchFamily="18" charset="0"/>
              </a:rPr>
              <a:t> sent from Newfoundland to England 1901</a:t>
            </a:r>
            <a:endParaRPr lang="en-US" dirty="0"/>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174828459"/>
      </p:ext>
    </p:extLst>
  </p:cSld>
  <p:clrMapOvr>
    <a:masterClrMapping/>
  </p:clrMapOvr>
  <mc:AlternateContent>
    <mc:Choice xmlns:mc="http://schemas.openxmlformats.org/markup-compatibility/2006" xmlns:p14="http://schemas.microsoft.com/office/powerpoint/2010/main" xmlns:p="http://schemas.openxmlformats.org/presentationml/2006/main" xmlns:r="http://schemas.openxmlformats.org/officeDocument/2006/relationships" xmlns:a="http://schemas.openxmlformats.org/drawingml/2006/main" xmlns="" Requires="p14">
      <p:transition spd="slow" p14:dur="2000"/>
    </mc:Choice>
    <mc:Fallback>
      <mp:transition xmlns:mp="http://schemas.microsoft.com/office/mac/powerpoint/2008/mai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1746" name="Rectangle 1">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D7EF84C3-0419-4965-937B-B4787A63A756}"/>
              </a:ext>
            </a:extLst>
          </p:cNvPr>
          <p:cNvSpPr>
            <a:spLocks noChangeArrowheads="1"/>
          </p:cNvSpPr>
          <p:nvPr/>
        </p:nvSpPr>
        <p:spPr bwMode="auto">
          <a:xfrm>
            <a:off x="697597" y="4690812"/>
            <a:ext cx="2370889" cy="907941"/>
          </a:xfrm>
          <a:prstGeom prst="rect">
            <a:avLst/>
          </a:prstGeom>
          <a:noFill/>
          <a:ln>
            <a:noFill/>
          </a:ln>
          <a:extLst>
            <a:ext uri="{909E8E84-426E-40DD-AFC4-6F175D3DCCD1}">
              <a14:hiddenFil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txBody>
          <a:bodyPr wrap="square"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sz="1100" dirty="0">
              <a:latin typeface="Times New Roman" panose="02020603050405020304" pitchFamily="18" charset="0"/>
            </a:endParaRPr>
          </a:p>
          <a:p>
            <a:r>
              <a:rPr lang="en-US" altLang="en-US" sz="1400" dirty="0">
                <a:solidFill>
                  <a:srgbClr val="0A0C0E"/>
                </a:solidFill>
                <a:latin typeface="Times New Roman" panose="02020603050405020304" pitchFamily="18" charset="0"/>
              </a:rPr>
              <a:t>In 1900 a radio station was </a:t>
            </a:r>
          </a:p>
          <a:p>
            <a:r>
              <a:rPr lang="en-US" altLang="en-US" sz="1400" dirty="0">
                <a:solidFill>
                  <a:srgbClr val="0A0C0E"/>
                </a:solidFill>
                <a:latin typeface="Times New Roman" panose="02020603050405020304" pitchFamily="18" charset="0"/>
              </a:rPr>
              <a:t>established under Popov’s </a:t>
            </a:r>
          </a:p>
          <a:p>
            <a:r>
              <a:rPr lang="en-US" altLang="en-US" sz="1400" dirty="0">
                <a:solidFill>
                  <a:srgbClr val="0A0C0E"/>
                </a:solidFill>
                <a:latin typeface="Times New Roman" panose="02020603050405020304" pitchFamily="18" charset="0"/>
              </a:rPr>
              <a:t>instructions on </a:t>
            </a:r>
            <a:r>
              <a:rPr lang="en-US" altLang="en-US" sz="1400" dirty="0" err="1">
                <a:solidFill>
                  <a:srgbClr val="0A0C0E"/>
                </a:solidFill>
                <a:latin typeface="Times New Roman" panose="02020603050405020304" pitchFamily="18" charset="0"/>
              </a:rPr>
              <a:t>Hogland</a:t>
            </a:r>
            <a:r>
              <a:rPr lang="en-US" altLang="en-US" sz="1400" dirty="0">
                <a:solidFill>
                  <a:srgbClr val="0A0C0E"/>
                </a:solidFill>
                <a:latin typeface="Times New Roman" panose="02020603050405020304" pitchFamily="18" charset="0"/>
              </a:rPr>
              <a:t> island </a:t>
            </a:r>
          </a:p>
        </p:txBody>
      </p:sp>
      <p:pic>
        <p:nvPicPr>
          <p:cNvPr id="31747" name="Picture 2" descr="http://upload.wikimedia.org/wikipedia/commons/thumb/1/15/1989_CPA_6117.jpg/250px-1989_CPA_6117.jpg">
            <a:hlinkClick r:id="rId2" tooltip="The inventor of radio Alexander Popov on the 1989 USSR stamp."/>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ECEB9BA4-D2CA-409F-BB7E-C104C27EEC3D}"/>
              </a:ext>
            </a:extLst>
          </p:cNvPr>
          <p:cNvPicPr>
            <a:picLocks noChangeAspect="1" noChangeArrowheads="1"/>
          </p:cNvPicPr>
          <p:nvPr/>
        </p:nvPicPr>
        <p:blipFill>
          <a:blip r:embed="rId3">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rcRect/>
          <a:stretch>
            <a:fillRect/>
          </a:stretch>
        </p:blipFill>
        <p:spPr bwMode="auto">
          <a:xfrm>
            <a:off x="760412" y="847525"/>
            <a:ext cx="2038747" cy="2837464"/>
          </a:xfrm>
          <a:prstGeom prst="rect">
            <a:avLst/>
          </a:prstGeom>
          <a:noFill/>
          <a:ln>
            <a:noFill/>
          </a:ln>
          <a:extLst>
            <a:ext uri="{909E8E84-426E-40DD-AFC4-6F175D3DCCD1}">
              <a14:hiddenFil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pic>
      <p:sp>
        <p:nvSpPr>
          <p:cNvPr id="31748" name="Rectangle 3">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5F3D6601-B10B-4841-8B40-3FBE5DCCE118}"/>
              </a:ext>
            </a:extLst>
          </p:cNvPr>
          <p:cNvSpPr>
            <a:spLocks noChangeArrowheads="1"/>
          </p:cNvSpPr>
          <p:nvPr/>
        </p:nvSpPr>
        <p:spPr bwMode="auto">
          <a:xfrm>
            <a:off x="438823" y="399056"/>
            <a:ext cx="2683789" cy="307777"/>
          </a:xfrm>
          <a:prstGeom prst="rect">
            <a:avLst/>
          </a:prstGeom>
          <a:noFill/>
          <a:ln>
            <a:noFill/>
          </a:ln>
          <a:extLst>
            <a:ext uri="{909E8E84-426E-40DD-AFC4-6F175D3DCCD1}">
              <a14:hiddenFil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txBody>
          <a:bodyPr wrap="square"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1400" dirty="0">
                <a:solidFill>
                  <a:srgbClr val="0A0C0E"/>
                </a:solidFill>
                <a:latin typeface="Times New Roman" panose="02020603050405020304" pitchFamily="18" charset="0"/>
              </a:rPr>
              <a:t>16 March 1859 -3 December 1906</a:t>
            </a:r>
          </a:p>
        </p:txBody>
      </p:sp>
      <p:sp>
        <p:nvSpPr>
          <p:cNvPr id="2" name="Slide Number Placeholder 1">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80DE37CC-5EBA-4036-9916-A601840713CC}"/>
              </a:ext>
            </a:extLst>
          </p:cNvPr>
          <p:cNvSpPr>
            <a:spLocks noGrp="1"/>
          </p:cNvSpPr>
          <p:nvPr>
            <p:ph type="sldNum" sz="quarter" idx="11"/>
          </p:nvPr>
        </p:nvSpPr>
        <p:spPr/>
        <p:txBody>
          <a:bodyPr/>
          <a:lstStyle/>
          <a:p>
            <a:fld id="{F36C87F6-986D-49E6-AF40-1B3A1EE8064D}" type="slidenum">
              <a:rPr lang="en-US" sz="1600" smtClean="0"/>
              <a:pPr/>
              <a:t>12</a:t>
            </a:fld>
            <a:endParaRPr lang="en-US" sz="1600" dirty="0"/>
          </a:p>
        </p:txBody>
      </p:sp>
      <p:pic>
        <p:nvPicPr>
          <p:cNvPr id="6" name="Picture 2" descr="http://www.fessenden.ca/Stamp.jpg">
            <a:hlinkClick r:id="rId4"/>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1F157715-DD94-44F4-83DE-82E1AA7E2F1A}"/>
              </a:ext>
            </a:extLst>
          </p:cNvPr>
          <p:cNvPicPr>
            <a:picLocks noChangeAspect="1" noChangeArrowheads="1"/>
          </p:cNvPicPr>
          <p:nvPr/>
        </p:nvPicPr>
        <p:blipFill>
          <a:blip r:embed="rId5">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rcRect/>
          <a:stretch>
            <a:fillRect/>
          </a:stretch>
        </p:blipFill>
        <p:spPr bwMode="auto">
          <a:xfrm>
            <a:off x="3351212" y="838200"/>
            <a:ext cx="2274473" cy="2837464"/>
          </a:xfrm>
          <a:prstGeom prst="rect">
            <a:avLst/>
          </a:prstGeom>
          <a:noFill/>
          <a:ln>
            <a:noFill/>
          </a:ln>
          <a:extLst>
            <a:ext uri="{909E8E84-426E-40DD-AFC4-6F175D3DCCD1}">
              <a14:hiddenFil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pic>
      <p:sp>
        <p:nvSpPr>
          <p:cNvPr id="3" name="Rectangle 2">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86ADCFC4-A6A2-4776-A577-16311DAF3B7D}"/>
              </a:ext>
            </a:extLst>
          </p:cNvPr>
          <p:cNvSpPr/>
          <p:nvPr/>
        </p:nvSpPr>
        <p:spPr>
          <a:xfrm>
            <a:off x="3250322" y="416078"/>
            <a:ext cx="2409634" cy="307777"/>
          </a:xfrm>
          <a:prstGeom prst="rect">
            <a:avLst/>
          </a:prstGeom>
        </p:spPr>
        <p:txBody>
          <a:bodyPr wrap="none">
            <a:spAutoFit/>
          </a:bodyPr>
          <a:lstStyle/>
          <a:p>
            <a:r>
              <a:rPr lang="en-US" altLang="en-US" sz="1400" dirty="0">
                <a:solidFill>
                  <a:srgbClr val="0A0C0E"/>
                </a:solidFill>
                <a:latin typeface="Times New Roman" panose="02020603050405020304" pitchFamily="18" charset="0"/>
              </a:rPr>
              <a:t>6 October 1866 – 22 July 1932</a:t>
            </a:r>
            <a:endParaRPr lang="en-US" sz="1400" dirty="0">
              <a:solidFill>
                <a:srgbClr val="0A0C0E"/>
              </a:solidFill>
            </a:endParaRPr>
          </a:p>
        </p:txBody>
      </p:sp>
      <p:sp>
        <p:nvSpPr>
          <p:cNvPr id="4" name="Rectangle 3">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B6264BA1-E4F6-4F5A-B003-096CE6ECD48F}"/>
              </a:ext>
            </a:extLst>
          </p:cNvPr>
          <p:cNvSpPr/>
          <p:nvPr/>
        </p:nvSpPr>
        <p:spPr>
          <a:xfrm>
            <a:off x="3217358" y="3851900"/>
            <a:ext cx="2506173" cy="830997"/>
          </a:xfrm>
          <a:prstGeom prst="rect">
            <a:avLst/>
          </a:prstGeom>
        </p:spPr>
        <p:txBody>
          <a:bodyPr wrap="square">
            <a:spAutoFit/>
          </a:bodyPr>
          <a:lstStyle/>
          <a:p>
            <a:pPr algn="ctr"/>
            <a:r>
              <a:rPr lang="en-US" altLang="en-US" sz="1600" dirty="0">
                <a:solidFill>
                  <a:srgbClr val="0A0C0E"/>
                </a:solidFill>
                <a:latin typeface="Times New Roman" panose="02020603050405020304" pitchFamily="18" charset="0"/>
              </a:rPr>
              <a:t>Inventor of radio </a:t>
            </a:r>
          </a:p>
          <a:p>
            <a:pPr algn="ctr"/>
            <a:r>
              <a:rPr lang="en-US" altLang="en-US" sz="1600" dirty="0">
                <a:solidFill>
                  <a:srgbClr val="0A0C0E"/>
                </a:solidFill>
                <a:latin typeface="Times New Roman" panose="02020603050405020304" pitchFamily="18" charset="0"/>
              </a:rPr>
              <a:t>Reginald Fessenden </a:t>
            </a:r>
          </a:p>
          <a:p>
            <a:pPr algn="ctr"/>
            <a:r>
              <a:rPr lang="en-US" altLang="en-US" sz="1600" dirty="0">
                <a:solidFill>
                  <a:srgbClr val="0A0C0E"/>
                </a:solidFill>
                <a:latin typeface="Times New Roman" panose="02020603050405020304" pitchFamily="18" charset="0"/>
              </a:rPr>
              <a:t>on the 2000 Canada stamp.</a:t>
            </a:r>
            <a:endParaRPr lang="en-US" altLang="en-US" sz="1600" dirty="0">
              <a:solidFill>
                <a:srgbClr val="0A0C0E"/>
              </a:solidFill>
            </a:endParaRPr>
          </a:p>
        </p:txBody>
      </p:sp>
      <p:sp>
        <p:nvSpPr>
          <p:cNvPr id="5" name="Rectangle 4">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9B64A4E4-179B-4B3A-8699-5A81AA37C10E}"/>
              </a:ext>
            </a:extLst>
          </p:cNvPr>
          <p:cNvSpPr/>
          <p:nvPr/>
        </p:nvSpPr>
        <p:spPr>
          <a:xfrm>
            <a:off x="3237207" y="4856965"/>
            <a:ext cx="2954573" cy="1169551"/>
          </a:xfrm>
          <a:prstGeom prst="rect">
            <a:avLst/>
          </a:prstGeom>
        </p:spPr>
        <p:txBody>
          <a:bodyPr wrap="square">
            <a:spAutoFit/>
          </a:bodyPr>
          <a:lstStyle/>
          <a:p>
            <a:r>
              <a:rPr lang="en-US" altLang="en-US" sz="1400" dirty="0">
                <a:solidFill>
                  <a:srgbClr val="0A0C0E"/>
                </a:solidFill>
                <a:latin typeface="Times New Roman" panose="02020603050405020304" pitchFamily="18" charset="0"/>
              </a:rPr>
              <a:t>Christmas Eve and New Year’s 1906 </a:t>
            </a:r>
          </a:p>
          <a:p>
            <a:r>
              <a:rPr lang="en-US" altLang="en-US" sz="1400" dirty="0">
                <a:solidFill>
                  <a:srgbClr val="0A0C0E"/>
                </a:solidFill>
                <a:latin typeface="Times New Roman" panose="02020603050405020304" pitchFamily="18" charset="0"/>
              </a:rPr>
              <a:t>Fessenden Broadcast short speech and</a:t>
            </a:r>
          </a:p>
          <a:p>
            <a:r>
              <a:rPr lang="en-US" altLang="en-US" sz="1400" dirty="0">
                <a:solidFill>
                  <a:srgbClr val="0A0C0E"/>
                </a:solidFill>
                <a:latin typeface="Times New Roman" panose="02020603050405020304" pitchFamily="18" charset="0"/>
              </a:rPr>
              <a:t>Handel’s Largo and a Violin solo of </a:t>
            </a:r>
          </a:p>
          <a:p>
            <a:r>
              <a:rPr lang="en-US" altLang="en-US" sz="1400" dirty="0">
                <a:solidFill>
                  <a:srgbClr val="0A0C0E"/>
                </a:solidFill>
                <a:latin typeface="Times New Roman" panose="02020603050405020304" pitchFamily="18" charset="0"/>
              </a:rPr>
              <a:t>O, Holy Night, from a radio station </a:t>
            </a:r>
          </a:p>
          <a:p>
            <a:r>
              <a:rPr lang="en-US" altLang="en-US" sz="1400" dirty="0">
                <a:solidFill>
                  <a:srgbClr val="0A0C0E"/>
                </a:solidFill>
                <a:latin typeface="Times New Roman" panose="02020603050405020304" pitchFamily="18" charset="0"/>
              </a:rPr>
              <a:t>at Brant Rock, Mass.</a:t>
            </a:r>
            <a:endParaRPr lang="en-US" altLang="en-US" sz="1400" dirty="0">
              <a:solidFill>
                <a:srgbClr val="0A0C0E"/>
              </a:solidFill>
            </a:endParaRPr>
          </a:p>
        </p:txBody>
      </p:sp>
      <p:pic>
        <p:nvPicPr>
          <p:cNvPr id="10" name="Picture 2" descr="Commemorative stamp ">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6A0BDDAD-64C3-4FB4-B0B3-EFDB1B3ACD0F}"/>
              </a:ext>
            </a:extLst>
          </p:cNvPr>
          <p:cNvPicPr>
            <a:picLocks noChangeAspect="1" noChangeArrowheads="1"/>
          </p:cNvPicPr>
          <p:nvPr/>
        </p:nvPicPr>
        <p:blipFill>
          <a:blip r:embed="rId6">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rcRect/>
          <a:stretch>
            <a:fillRect/>
          </a:stretch>
        </p:blipFill>
        <p:spPr bwMode="auto">
          <a:xfrm>
            <a:off x="6042723" y="711624"/>
            <a:ext cx="2688512" cy="3091337"/>
          </a:xfrm>
          <a:prstGeom prst="rect">
            <a:avLst/>
          </a:prstGeom>
          <a:noFill/>
          <a:ln>
            <a:noFill/>
          </a:ln>
          <a:extLst>
            <a:ext uri="{909E8E84-426E-40DD-AFC4-6F175D3DCCD1}">
              <a14:hiddenFil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pic>
      <p:sp>
        <p:nvSpPr>
          <p:cNvPr id="7" name="Rectangle 6">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445D7EB5-EA26-4FBA-A49A-8954E7E2B5A4}"/>
              </a:ext>
            </a:extLst>
          </p:cNvPr>
          <p:cNvSpPr/>
          <p:nvPr/>
        </p:nvSpPr>
        <p:spPr>
          <a:xfrm>
            <a:off x="6191780" y="416077"/>
            <a:ext cx="2390398" cy="307777"/>
          </a:xfrm>
          <a:prstGeom prst="rect">
            <a:avLst/>
          </a:prstGeom>
        </p:spPr>
        <p:txBody>
          <a:bodyPr wrap="none">
            <a:spAutoFit/>
          </a:bodyPr>
          <a:lstStyle/>
          <a:p>
            <a:r>
              <a:rPr lang="en-US" altLang="en-US" sz="1400" dirty="0">
                <a:solidFill>
                  <a:srgbClr val="0A0C0E"/>
                </a:solidFill>
                <a:latin typeface="Times New Roman" panose="02020603050405020304" pitchFamily="18" charset="0"/>
              </a:rPr>
              <a:t>10 July 1856 – 7 January 1943</a:t>
            </a:r>
            <a:endParaRPr lang="en-US" sz="1400" dirty="0">
              <a:solidFill>
                <a:srgbClr val="0A0C0E"/>
              </a:solidFill>
            </a:endParaRPr>
          </a:p>
        </p:txBody>
      </p:sp>
      <p:sp>
        <p:nvSpPr>
          <p:cNvPr id="8" name="Rectangle 7">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C5ED5F5D-CCC1-4563-8F28-A95969395919}"/>
              </a:ext>
            </a:extLst>
          </p:cNvPr>
          <p:cNvSpPr/>
          <p:nvPr/>
        </p:nvSpPr>
        <p:spPr>
          <a:xfrm>
            <a:off x="6240662" y="3851899"/>
            <a:ext cx="2457724" cy="830997"/>
          </a:xfrm>
          <a:prstGeom prst="rect">
            <a:avLst/>
          </a:prstGeom>
        </p:spPr>
        <p:txBody>
          <a:bodyPr wrap="none">
            <a:spAutoFit/>
          </a:bodyPr>
          <a:lstStyle/>
          <a:p>
            <a:pPr algn="ctr"/>
            <a:r>
              <a:rPr lang="en-US" altLang="en-US" sz="1600" dirty="0">
                <a:solidFill>
                  <a:srgbClr val="0A0C0E"/>
                </a:solidFill>
                <a:latin typeface="Times New Roman" panose="02020603050405020304" pitchFamily="18" charset="0"/>
              </a:rPr>
              <a:t>Inventor of radio </a:t>
            </a:r>
          </a:p>
          <a:p>
            <a:pPr algn="ctr"/>
            <a:r>
              <a:rPr lang="en-US" altLang="en-US" sz="1600" dirty="0">
                <a:solidFill>
                  <a:srgbClr val="0A0C0E"/>
                </a:solidFill>
                <a:latin typeface="Times New Roman" panose="02020603050405020304" pitchFamily="18" charset="0"/>
              </a:rPr>
              <a:t>Nikola Tesla </a:t>
            </a:r>
          </a:p>
          <a:p>
            <a:pPr algn="ctr"/>
            <a:r>
              <a:rPr lang="en-US" altLang="en-US" sz="1600" dirty="0">
                <a:solidFill>
                  <a:srgbClr val="0A0C0E"/>
                </a:solidFill>
                <a:latin typeface="Times New Roman" panose="02020603050405020304" pitchFamily="18" charset="0"/>
              </a:rPr>
              <a:t>on the 2009 Croatia stamp</a:t>
            </a:r>
            <a:r>
              <a:rPr lang="en-US" altLang="en-US" sz="1600" dirty="0">
                <a:latin typeface="Times New Roman" panose="02020603050405020304" pitchFamily="18" charset="0"/>
              </a:rPr>
              <a:t>.</a:t>
            </a:r>
            <a:endParaRPr lang="en-US" sz="1600" dirty="0"/>
          </a:p>
        </p:txBody>
      </p:sp>
      <p:sp>
        <p:nvSpPr>
          <p:cNvPr id="9" name="Rectangle 8">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DC4094A1-C0BF-4B19-9EA4-CF2390CB47FC}"/>
              </a:ext>
            </a:extLst>
          </p:cNvPr>
          <p:cNvSpPr/>
          <p:nvPr/>
        </p:nvSpPr>
        <p:spPr>
          <a:xfrm>
            <a:off x="6249239" y="4753412"/>
            <a:ext cx="2664574" cy="1815882"/>
          </a:xfrm>
          <a:prstGeom prst="rect">
            <a:avLst/>
          </a:prstGeom>
        </p:spPr>
        <p:txBody>
          <a:bodyPr wrap="square">
            <a:spAutoFit/>
          </a:bodyPr>
          <a:lstStyle/>
          <a:p>
            <a:r>
              <a:rPr lang="en-US" altLang="en-US" sz="1400" dirty="0">
                <a:solidFill>
                  <a:srgbClr val="0A0C0E"/>
                </a:solidFill>
                <a:latin typeface="Times New Roman" panose="02020603050405020304" pitchFamily="18" charset="0"/>
              </a:rPr>
              <a:t>Tesla’s 1900 Radio Patent was overturned in 1904 in favor of Marconi’s Radio Patent. In 1943, Shortly after his Death, the US Supreme court upheld Tesla’s </a:t>
            </a:r>
          </a:p>
          <a:p>
            <a:r>
              <a:rPr lang="en-US" altLang="en-US" sz="1400" dirty="0">
                <a:solidFill>
                  <a:srgbClr val="0A0C0E"/>
                </a:solidFill>
                <a:latin typeface="Times New Roman" panose="02020603050405020304" pitchFamily="18" charset="0"/>
              </a:rPr>
              <a:t>original patent and his claim as first inventor of tunable Radio Receivers.</a:t>
            </a:r>
            <a:endParaRPr lang="en-US" altLang="en-US" sz="1400" dirty="0">
              <a:solidFill>
                <a:srgbClr val="0A0C0E"/>
              </a:solidFill>
            </a:endParaRPr>
          </a:p>
        </p:txBody>
      </p:sp>
      <p:pic>
        <p:nvPicPr>
          <p:cNvPr id="14" name="Picture 2" descr="Indian Postage Stamp - Jagadish Chandra Bose by Deborah Swain.">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65DA7FCC-D882-42A4-ACC4-22CCFAA3AE0E}"/>
              </a:ext>
            </a:extLst>
          </p:cNvPr>
          <p:cNvPicPr>
            <a:picLocks noChangeAspect="1" noChangeArrowheads="1"/>
          </p:cNvPicPr>
          <p:nvPr/>
        </p:nvPicPr>
        <p:blipFill>
          <a:blip r:embed="rId7">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rcRect/>
          <a:stretch>
            <a:fillRect/>
          </a:stretch>
        </p:blipFill>
        <p:spPr bwMode="auto">
          <a:xfrm>
            <a:off x="9218612" y="819931"/>
            <a:ext cx="2524516" cy="2983030"/>
          </a:xfrm>
          <a:prstGeom prst="rect">
            <a:avLst/>
          </a:prstGeom>
          <a:noFill/>
          <a:ln>
            <a:noFill/>
          </a:ln>
          <a:extLst>
            <a:ext uri="{909E8E84-426E-40DD-AFC4-6F175D3DCCD1}">
              <a14:hiddenFil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pic>
      <p:sp>
        <p:nvSpPr>
          <p:cNvPr id="11" name="Rectangle 10">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DDC70483-96E9-4AB4-AEFB-1783CA29AF11}"/>
              </a:ext>
            </a:extLst>
          </p:cNvPr>
          <p:cNvSpPr/>
          <p:nvPr/>
        </p:nvSpPr>
        <p:spPr>
          <a:xfrm>
            <a:off x="8804377" y="435560"/>
            <a:ext cx="3182281" cy="307777"/>
          </a:xfrm>
          <a:prstGeom prst="rect">
            <a:avLst/>
          </a:prstGeom>
        </p:spPr>
        <p:txBody>
          <a:bodyPr wrap="none">
            <a:spAutoFit/>
          </a:bodyPr>
          <a:lstStyle/>
          <a:p>
            <a:r>
              <a:rPr lang="en-US" altLang="en-US" sz="1400" dirty="0">
                <a:solidFill>
                  <a:srgbClr val="0A0C0E"/>
                </a:solidFill>
                <a:latin typeface="Times New Roman" panose="02020603050405020304" pitchFamily="18" charset="0"/>
              </a:rPr>
              <a:t>30 November 1858 – 23 November  1937</a:t>
            </a:r>
            <a:endParaRPr lang="en-US" sz="1400" dirty="0">
              <a:solidFill>
                <a:srgbClr val="0A0C0E"/>
              </a:solidFill>
            </a:endParaRPr>
          </a:p>
        </p:txBody>
      </p:sp>
      <p:sp>
        <p:nvSpPr>
          <p:cNvPr id="12" name="Rectangle 11">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AFA7AC58-D49B-4E5B-B7FC-4FAEECC01E76}"/>
              </a:ext>
            </a:extLst>
          </p:cNvPr>
          <p:cNvSpPr/>
          <p:nvPr/>
        </p:nvSpPr>
        <p:spPr>
          <a:xfrm>
            <a:off x="548726" y="3859815"/>
            <a:ext cx="2370889" cy="830997"/>
          </a:xfrm>
          <a:prstGeom prst="rect">
            <a:avLst/>
          </a:prstGeom>
        </p:spPr>
        <p:txBody>
          <a:bodyPr wrap="square">
            <a:spAutoFit/>
          </a:bodyPr>
          <a:lstStyle/>
          <a:p>
            <a:pPr algn="ctr"/>
            <a:r>
              <a:rPr lang="en-US" altLang="en-US" sz="1600" dirty="0">
                <a:solidFill>
                  <a:srgbClr val="0A0C0E"/>
                </a:solidFill>
                <a:latin typeface="Times New Roman" panose="02020603050405020304" pitchFamily="18" charset="0"/>
              </a:rPr>
              <a:t>Inventor of radio </a:t>
            </a:r>
          </a:p>
          <a:p>
            <a:pPr algn="ctr"/>
            <a:r>
              <a:rPr lang="en-US" altLang="en-US" sz="1600" dirty="0">
                <a:solidFill>
                  <a:srgbClr val="0A0C0E"/>
                </a:solidFill>
                <a:latin typeface="Times New Roman" panose="02020603050405020304" pitchFamily="18" charset="0"/>
              </a:rPr>
              <a:t>Alexander Popov </a:t>
            </a:r>
          </a:p>
          <a:p>
            <a:pPr algn="ctr"/>
            <a:r>
              <a:rPr lang="en-US" altLang="en-US" sz="1600" dirty="0">
                <a:solidFill>
                  <a:srgbClr val="0A0C0E"/>
                </a:solidFill>
                <a:latin typeface="Times New Roman" panose="02020603050405020304" pitchFamily="18" charset="0"/>
              </a:rPr>
              <a:t>on the 1989 USSR stamp.</a:t>
            </a:r>
          </a:p>
        </p:txBody>
      </p:sp>
      <p:sp>
        <p:nvSpPr>
          <p:cNvPr id="13" name="Rectangle 12">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02CBE9AE-0FA7-451F-968B-88B6C1EEE1C4}"/>
              </a:ext>
            </a:extLst>
          </p:cNvPr>
          <p:cNvSpPr/>
          <p:nvPr/>
        </p:nvSpPr>
        <p:spPr>
          <a:xfrm>
            <a:off x="9388305" y="3829855"/>
            <a:ext cx="2362200" cy="830997"/>
          </a:xfrm>
          <a:prstGeom prst="rect">
            <a:avLst/>
          </a:prstGeom>
        </p:spPr>
        <p:txBody>
          <a:bodyPr wrap="square">
            <a:spAutoFit/>
          </a:bodyPr>
          <a:lstStyle/>
          <a:p>
            <a:pPr algn="ctr"/>
            <a:r>
              <a:rPr lang="en-US" altLang="en-US" sz="1600" dirty="0">
                <a:solidFill>
                  <a:srgbClr val="0A0C0E"/>
                </a:solidFill>
                <a:latin typeface="Times New Roman" panose="02020603050405020304" pitchFamily="18" charset="0"/>
              </a:rPr>
              <a:t>Inventor of radio </a:t>
            </a:r>
          </a:p>
          <a:p>
            <a:pPr algn="ctr"/>
            <a:r>
              <a:rPr lang="en-US" altLang="en-US" sz="1600" dirty="0">
                <a:solidFill>
                  <a:srgbClr val="0A0C0E"/>
                </a:solidFill>
                <a:latin typeface="Times New Roman" panose="02020603050405020304" pitchFamily="18" charset="0"/>
              </a:rPr>
              <a:t>Jagadish Chandra Bose </a:t>
            </a:r>
          </a:p>
          <a:p>
            <a:pPr algn="ctr"/>
            <a:r>
              <a:rPr lang="en-US" altLang="en-US" sz="1600" dirty="0">
                <a:solidFill>
                  <a:srgbClr val="0A0C0E"/>
                </a:solidFill>
                <a:latin typeface="Times New Roman" panose="02020603050405020304" pitchFamily="18" charset="0"/>
              </a:rPr>
              <a:t>on the 1958 India stamp.</a:t>
            </a:r>
            <a:endParaRPr lang="en-US" sz="1600" dirty="0">
              <a:solidFill>
                <a:srgbClr val="0A0C0E"/>
              </a:solidFill>
            </a:endParaRPr>
          </a:p>
        </p:txBody>
      </p:sp>
      <p:sp>
        <p:nvSpPr>
          <p:cNvPr id="15" name="Rectangle 14">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817B5402-1CF9-4190-BB48-2F50F07F3E70}"/>
              </a:ext>
            </a:extLst>
          </p:cNvPr>
          <p:cNvSpPr/>
          <p:nvPr/>
        </p:nvSpPr>
        <p:spPr>
          <a:xfrm>
            <a:off x="8945711" y="4753412"/>
            <a:ext cx="2978166" cy="1384995"/>
          </a:xfrm>
          <a:prstGeom prst="rect">
            <a:avLst/>
          </a:prstGeom>
        </p:spPr>
        <p:txBody>
          <a:bodyPr wrap="square">
            <a:spAutoFit/>
          </a:bodyPr>
          <a:lstStyle/>
          <a:p>
            <a:r>
              <a:rPr lang="en-US" altLang="en-US" sz="1400" dirty="0">
                <a:solidFill>
                  <a:srgbClr val="0A0C0E"/>
                </a:solidFill>
                <a:latin typeface="Times New Roman" panose="02020603050405020304" pitchFamily="18" charset="0"/>
              </a:rPr>
              <a:t>Bose’s 1904 US Patent described </a:t>
            </a:r>
          </a:p>
          <a:p>
            <a:r>
              <a:rPr lang="en-US" altLang="en-US" sz="1400" dirty="0">
                <a:solidFill>
                  <a:srgbClr val="0A0C0E"/>
                </a:solidFill>
                <a:latin typeface="Times New Roman" panose="02020603050405020304" pitchFamily="18" charset="0"/>
              </a:rPr>
              <a:t>Galena Crystal Detector for </a:t>
            </a:r>
          </a:p>
          <a:p>
            <a:r>
              <a:rPr lang="en-US" altLang="en-US" sz="1400" dirty="0">
                <a:solidFill>
                  <a:srgbClr val="0A0C0E"/>
                </a:solidFill>
                <a:latin typeface="Times New Roman" panose="02020603050405020304" pitchFamily="18" charset="0"/>
              </a:rPr>
              <a:t>Demodulating Continuous Wave </a:t>
            </a:r>
          </a:p>
          <a:p>
            <a:r>
              <a:rPr lang="en-US" altLang="en-US" sz="1400" dirty="0">
                <a:solidFill>
                  <a:srgbClr val="0A0C0E"/>
                </a:solidFill>
                <a:latin typeface="Times New Roman" panose="02020603050405020304" pitchFamily="18" charset="0"/>
              </a:rPr>
              <a:t>Radio Signals. He is acknowledged </a:t>
            </a:r>
          </a:p>
          <a:p>
            <a:r>
              <a:rPr lang="en-US" altLang="en-US" sz="1400" dirty="0">
                <a:solidFill>
                  <a:srgbClr val="0A0C0E"/>
                </a:solidFill>
                <a:latin typeface="Times New Roman" panose="02020603050405020304" pitchFamily="18" charset="0"/>
              </a:rPr>
              <a:t>as inventor of Mercury Auto Coherer </a:t>
            </a:r>
          </a:p>
          <a:p>
            <a:r>
              <a:rPr lang="en-US" altLang="en-US" sz="1400" dirty="0">
                <a:solidFill>
                  <a:srgbClr val="0A0C0E"/>
                </a:solidFill>
                <a:latin typeface="Times New Roman" panose="02020603050405020304" pitchFamily="18" charset="0"/>
              </a:rPr>
              <a:t> used in Marconi’s Wireless Receiver.</a:t>
            </a:r>
            <a:endParaRPr lang="en-US" altLang="en-US" sz="1400" dirty="0">
              <a:solidFill>
                <a:srgbClr val="0A0C0E"/>
              </a:solidFill>
            </a:endParaRPr>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786152345"/>
      </p:ext>
    </p:extLst>
  </p:cSld>
  <p:clrMapOvr>
    <a:masterClrMapping/>
  </p:clrMapOvr>
  <mc:AlternateContent>
    <mc:Choice xmlns:mc="http://schemas.openxmlformats.org/markup-compatibility/2006" xmlns:p14="http://schemas.microsoft.com/office/powerpoint/2010/main" xmlns:p="http://schemas.openxmlformats.org/presentationml/2006/main" xmlns:r="http://schemas.openxmlformats.org/officeDocument/2006/relationships" xmlns:a="http://schemas.openxmlformats.org/drawingml/2006/main" xmlns="" Requires="p14">
      <p:transition spd="slow" p14:dur="2000"/>
    </mc:Choice>
    <mc:Fallback>
      <mp:transition xmlns:mp="http://schemas.microsoft.com/office/mac/powerpoint/2008/mai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35842" name="Picture 10">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417D56A2-30A5-4700-B8BB-25318459488D}"/>
              </a:ext>
            </a:extLst>
          </p:cNvPr>
          <p:cNvPicPr>
            <a:picLocks noChangeAspect="1" noChangeArrowheads="1"/>
          </p:cNvPicPr>
          <p:nvPr/>
        </p:nvPicPr>
        <p:blipFill>
          <a:blip r:embed="rId2">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rcRect/>
          <a:stretch>
            <a:fillRect/>
          </a:stretch>
        </p:blipFill>
        <p:spPr bwMode="auto">
          <a:xfrm>
            <a:off x="2268567" y="1295400"/>
            <a:ext cx="7888998" cy="5083176"/>
          </a:xfrm>
          <a:prstGeom prst="rect">
            <a:avLst/>
          </a:prstGeom>
          <a:noFill/>
          <a:ln>
            <a:noFill/>
          </a:ln>
          <a:extLst>
            <a:ext uri="{909E8E84-426E-40DD-AFC4-6F175D3DCCD1}">
              <a14:hiddenFil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pic>
      <p:sp>
        <p:nvSpPr>
          <p:cNvPr id="35843" name="TextBox 16">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55027DC7-B4C8-49D1-A417-821BD5619F08}"/>
              </a:ext>
            </a:extLst>
          </p:cNvPr>
          <p:cNvSpPr txBox="1">
            <a:spLocks noChangeArrowheads="1"/>
          </p:cNvSpPr>
          <p:nvPr/>
        </p:nvSpPr>
        <p:spPr bwMode="auto">
          <a:xfrm>
            <a:off x="2939625" y="6378576"/>
            <a:ext cx="6417206" cy="369332"/>
          </a:xfrm>
          <a:prstGeom prst="rect">
            <a:avLst/>
          </a:prstGeom>
          <a:noFill/>
          <a:ln>
            <a:noFill/>
          </a:ln>
          <a:extLst>
            <a:ext uri="{909E8E84-426E-40DD-AFC4-6F175D3DCCD1}">
              <a14:hiddenFil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dirty="0">
                <a:solidFill>
                  <a:srgbClr val="0A0C0E"/>
                </a:solidFill>
                <a:latin typeface="Times New Roman" panose="02020603050405020304" pitchFamily="18" charset="0"/>
                <a:cs typeface="Times New Roman" panose="02020603050405020304" pitchFamily="18" charset="0"/>
              </a:rPr>
              <a:t>USA” Four American Inventors” 1983 Commemorative Stamp Set </a:t>
            </a:r>
          </a:p>
        </p:txBody>
      </p:sp>
      <p:sp>
        <p:nvSpPr>
          <p:cNvPr id="2" name="Slide Number Placeholder 1">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F5E529E8-42AC-44ED-B461-CE1D467356C2}"/>
              </a:ext>
            </a:extLst>
          </p:cNvPr>
          <p:cNvSpPr>
            <a:spLocks noGrp="1"/>
          </p:cNvSpPr>
          <p:nvPr>
            <p:ph type="sldNum" sz="quarter" idx="11"/>
          </p:nvPr>
        </p:nvSpPr>
        <p:spPr/>
        <p:txBody>
          <a:bodyPr/>
          <a:lstStyle/>
          <a:p>
            <a:fld id="{F36C87F6-986D-49E6-AF40-1B3A1EE8064D}" type="slidenum">
              <a:rPr lang="en-US" sz="1600" smtClean="0"/>
              <a:pPr/>
              <a:t>13</a:t>
            </a:fld>
            <a:endParaRPr lang="en-US" sz="1600" dirty="0"/>
          </a:p>
        </p:txBody>
      </p:sp>
      <p:sp>
        <p:nvSpPr>
          <p:cNvPr id="3" name="TextBox 2">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A316EE78-387E-4CC5-A853-B8143371D22E}"/>
              </a:ext>
            </a:extLst>
          </p:cNvPr>
          <p:cNvSpPr txBox="1"/>
          <p:nvPr/>
        </p:nvSpPr>
        <p:spPr>
          <a:xfrm>
            <a:off x="2286108" y="30539"/>
            <a:ext cx="8326960" cy="1200329"/>
          </a:xfrm>
          <a:prstGeom prst="rect">
            <a:avLst/>
          </a:prstGeom>
          <a:noFill/>
        </p:spPr>
        <p:txBody>
          <a:bodyPr wrap="none" rtlCol="0">
            <a:spAutoFit/>
          </a:bodyPr>
          <a:lstStyle/>
          <a:p>
            <a:r>
              <a:rPr lang="en-US" dirty="0">
                <a:solidFill>
                  <a:srgbClr val="0A0C0E"/>
                </a:solidFill>
                <a:latin typeface="Times New Roman" panose="02020603050405020304" pitchFamily="18" charset="0"/>
                <a:cs typeface="Times New Roman" panose="02020603050405020304" pitchFamily="18" charset="0"/>
              </a:rPr>
              <a:t>Charles Steinmetz: Alternating Current, Phasors</a:t>
            </a:r>
          </a:p>
          <a:p>
            <a:r>
              <a:rPr lang="en-US" dirty="0">
                <a:solidFill>
                  <a:srgbClr val="0A0C0E"/>
                </a:solidFill>
                <a:latin typeface="Times New Roman" panose="02020603050405020304" pitchFamily="18" charset="0"/>
                <a:cs typeface="Times New Roman" panose="02020603050405020304" pitchFamily="18" charset="0"/>
              </a:rPr>
              <a:t>Nikola Tesla: Alternating Current, Induction Motor</a:t>
            </a:r>
          </a:p>
          <a:p>
            <a:r>
              <a:rPr lang="en-US" dirty="0">
                <a:solidFill>
                  <a:srgbClr val="0A0C0E"/>
                </a:solidFill>
                <a:latin typeface="Times New Roman" panose="02020603050405020304" pitchFamily="18" charset="0"/>
                <a:cs typeface="Times New Roman" panose="02020603050405020304" pitchFamily="18" charset="0"/>
              </a:rPr>
              <a:t>Philo Farnsworth: Electronic Line Scanning Television</a:t>
            </a:r>
          </a:p>
          <a:p>
            <a:r>
              <a:rPr lang="en-US" dirty="0">
                <a:solidFill>
                  <a:srgbClr val="0A0C0E"/>
                </a:solidFill>
                <a:latin typeface="Times New Roman" panose="02020603050405020304" pitchFamily="18" charset="0"/>
                <a:cs typeface="Times New Roman" panose="02020603050405020304" pitchFamily="18" charset="0"/>
              </a:rPr>
              <a:t>Edwin Armstrong: Oscillator, Regenerative Radio, </a:t>
            </a:r>
            <a:r>
              <a:rPr lang="en-US" dirty="0">
                <a:solidFill>
                  <a:srgbClr val="0070C0"/>
                </a:solidFill>
                <a:latin typeface="Times New Roman" panose="02020603050405020304" pitchFamily="18" charset="0"/>
                <a:cs typeface="Times New Roman" panose="02020603050405020304" pitchFamily="18" charset="0"/>
              </a:rPr>
              <a:t>Super-Heterodyne Radio</a:t>
            </a:r>
            <a:r>
              <a:rPr lang="en-US" dirty="0">
                <a:solidFill>
                  <a:srgbClr val="0A0C0E"/>
                </a:solidFill>
                <a:latin typeface="Times New Roman" panose="02020603050405020304" pitchFamily="18" charset="0"/>
                <a:cs typeface="Times New Roman" panose="02020603050405020304" pitchFamily="18" charset="0"/>
              </a:rPr>
              <a:t>, FM Radio </a:t>
            </a:r>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1509984968"/>
      </p:ext>
    </p:extLst>
  </p:cSld>
  <p:clrMapOvr>
    <a:masterClrMapping/>
  </p:clrMapOvr>
  <mc:AlternateContent>
    <mc:Choice xmlns:mc="http://schemas.openxmlformats.org/markup-compatibility/2006" xmlns:p14="http://schemas.microsoft.com/office/powerpoint/2010/main" xmlns:p="http://schemas.openxmlformats.org/presentationml/2006/main" xmlns:r="http://schemas.openxmlformats.org/officeDocument/2006/relationships" xmlns:a="http://schemas.openxmlformats.org/drawingml/2006/main" xmlns="" Requires="p14">
      <p:transition spd="slow" p14:dur="2000"/>
    </mc:Choice>
    <mc:Fallback>
      <mp:transition xmlns:mp="http://schemas.microsoft.com/office/mac/powerpoint/2008/mai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2AFB05A8-F3E8-47DB-940C-C1B68A63E170}"/>
              </a:ext>
            </a:extLst>
          </p:cNvPr>
          <p:cNvSpPr>
            <a:spLocks noGrp="1" noChangeArrowheads="1"/>
          </p:cNvSpPr>
          <p:nvPr>
            <p:ph type="title"/>
          </p:nvPr>
        </p:nvSpPr>
        <p:spPr>
          <a:xfrm>
            <a:off x="2741612" y="838200"/>
            <a:ext cx="7010400" cy="533400"/>
          </a:xfrm>
          <a:noFill/>
        </p:spPr>
        <p:txBody>
          <a:bodyPr/>
          <a:lstStyle/>
          <a:p>
            <a:pPr algn="ctr" eaLnBrk="1" hangingPunct="1"/>
            <a:r>
              <a:rPr lang="en-US" altLang="en-US" sz="3200" b="0" dirty="0">
                <a:ln w="0"/>
                <a:solidFill>
                  <a:srgbClr val="0A0C0E"/>
                </a:solidFill>
                <a:effectLst/>
                <a:latin typeface="Times New Roman" panose="02020603050405020304" pitchFamily="18" charset="0"/>
                <a:cs typeface="Times New Roman" panose="02020603050405020304" pitchFamily="18" charset="0"/>
              </a:rPr>
              <a:t>Marine Spark Transmitter</a:t>
            </a:r>
          </a:p>
        </p:txBody>
      </p:sp>
      <p:graphicFrame>
        <p:nvGraphicFramePr>
          <p:cNvPr id="50179" name="Object 3">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3E7ADD25-BF1F-4652-8AB0-69BE0B0C63E9}"/>
              </a:ext>
            </a:extLst>
          </p:cNvPr>
          <p:cNvGraphicFramePr>
            <a:graphicFrameLocks noChangeAspect="1"/>
          </p:cNvGraphicFramePr>
          <p:nvPr>
            <p:extLst>
              <p:ext uri="{D42A27DB-BD31-4B8C-83A1-F6EECF244321}">
                <p14:modId xmlns:p14="http://schemas.microsoft.com/office/powerpoint/2010/main" xmlns:p="http://schemas.openxmlformats.org/presentationml/2006/main" xmlns:r="http://schemas.openxmlformats.org/officeDocument/2006/relationships" xmlns:a="http://schemas.openxmlformats.org/drawingml/2006/main" xmlns="" val="3423703660"/>
              </p:ext>
            </p:extLst>
          </p:nvPr>
        </p:nvGraphicFramePr>
        <p:xfrm>
          <a:off x="2436812" y="1490990"/>
          <a:ext cx="2819400" cy="5138109"/>
        </p:xfrm>
        <a:graphic>
          <a:graphicData uri="http://schemas.openxmlformats.org/presentationml/2006/ole">
            <p:oleObj spid="_x0000_s88126" name="Bitmap Image" r:id="rId3" imgW="2419048" imgH="4409524" progId="">
              <p:embed/>
            </p:oleObj>
          </a:graphicData>
        </a:graphic>
      </p:graphicFrame>
      <p:sp>
        <p:nvSpPr>
          <p:cNvPr id="50180" name="Rectangle 4">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FDE16382-6F84-4713-95E9-9EB43B0540E6}"/>
              </a:ext>
            </a:extLst>
          </p:cNvPr>
          <p:cNvSpPr>
            <a:spLocks noChangeArrowheads="1"/>
          </p:cNvSpPr>
          <p:nvPr/>
        </p:nvSpPr>
        <p:spPr bwMode="auto">
          <a:xfrm>
            <a:off x="5865812" y="2362201"/>
            <a:ext cx="3124200" cy="3203575"/>
          </a:xfrm>
          <a:prstGeom prst="rect">
            <a:avLst/>
          </a:prstGeom>
          <a:noFill/>
          <a:ln>
            <a:noFill/>
          </a:ln>
          <a:extLst>
            <a:ext uri="{909E8E84-426E-40DD-AFC4-6F175D3DCCD1}">
              <a14:hiddenFil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2800" i="1" dirty="0">
                <a:solidFill>
                  <a:srgbClr val="0A0C0E"/>
                </a:solidFill>
                <a:latin typeface="Times New Roman" panose="02020603050405020304" pitchFamily="18" charset="0"/>
                <a:cs typeface="Times New Roman" panose="02020603050405020304" pitchFamily="18" charset="0"/>
              </a:rPr>
              <a:t>Radio Operators </a:t>
            </a:r>
          </a:p>
          <a:p>
            <a:pPr algn="ctr" eaLnBrk="1" hangingPunct="1"/>
            <a:r>
              <a:rPr lang="en-US" altLang="en-US" sz="2800" i="1" dirty="0">
                <a:solidFill>
                  <a:srgbClr val="0A0C0E"/>
                </a:solidFill>
                <a:latin typeface="Times New Roman" panose="02020603050405020304" pitchFamily="18" charset="0"/>
                <a:cs typeface="Times New Roman" panose="02020603050405020304" pitchFamily="18" charset="0"/>
              </a:rPr>
              <a:t>Aboard Ship </a:t>
            </a:r>
          </a:p>
          <a:p>
            <a:pPr algn="ctr" eaLnBrk="1" hangingPunct="1"/>
            <a:r>
              <a:rPr lang="en-US" altLang="en-US" sz="2800" i="1" dirty="0">
                <a:solidFill>
                  <a:srgbClr val="0A0C0E"/>
                </a:solidFill>
                <a:latin typeface="Times New Roman" panose="02020603050405020304" pitchFamily="18" charset="0"/>
                <a:cs typeface="Times New Roman" panose="02020603050405020304" pitchFamily="18" charset="0"/>
              </a:rPr>
              <a:t>Were Called </a:t>
            </a:r>
          </a:p>
          <a:p>
            <a:pPr algn="ctr" eaLnBrk="1" hangingPunct="1"/>
            <a:r>
              <a:rPr lang="en-US" altLang="en-US" sz="3600" i="1" dirty="0">
                <a:solidFill>
                  <a:srgbClr val="0A0C0E"/>
                </a:solidFill>
                <a:latin typeface="Times New Roman" panose="02020603050405020304" pitchFamily="18" charset="0"/>
                <a:cs typeface="Times New Roman" panose="02020603050405020304" pitchFamily="18" charset="0"/>
              </a:rPr>
              <a:t>Sparky</a:t>
            </a:r>
          </a:p>
          <a:p>
            <a:pPr algn="ctr" eaLnBrk="1" hangingPunct="1"/>
            <a:r>
              <a:rPr lang="en-US" altLang="en-US" sz="2800" i="1" dirty="0">
                <a:solidFill>
                  <a:srgbClr val="0A0C0E"/>
                </a:solidFill>
                <a:latin typeface="Times New Roman" panose="02020603050405020304" pitchFamily="18" charset="0"/>
                <a:cs typeface="Times New Roman" panose="02020603050405020304" pitchFamily="18" charset="0"/>
              </a:rPr>
              <a:t>Because they </a:t>
            </a:r>
          </a:p>
          <a:p>
            <a:pPr algn="ctr" eaLnBrk="1" hangingPunct="1"/>
            <a:r>
              <a:rPr lang="en-US" altLang="en-US" sz="2800" i="1" dirty="0">
                <a:solidFill>
                  <a:srgbClr val="0A0C0E"/>
                </a:solidFill>
                <a:latin typeface="Times New Roman" panose="02020603050405020304" pitchFamily="18" charset="0"/>
                <a:cs typeface="Times New Roman" panose="02020603050405020304" pitchFamily="18" charset="0"/>
              </a:rPr>
              <a:t>Operated the </a:t>
            </a:r>
          </a:p>
          <a:p>
            <a:pPr algn="ctr" eaLnBrk="1" hangingPunct="1"/>
            <a:r>
              <a:rPr lang="en-US" altLang="en-US" sz="2800" i="1" dirty="0">
                <a:solidFill>
                  <a:srgbClr val="0A0C0E"/>
                </a:solidFill>
                <a:latin typeface="Times New Roman" panose="02020603050405020304" pitchFamily="18" charset="0"/>
                <a:cs typeface="Times New Roman" panose="02020603050405020304" pitchFamily="18" charset="0"/>
              </a:rPr>
              <a:t>Spark Transmitter</a:t>
            </a:r>
          </a:p>
        </p:txBody>
      </p:sp>
      <p:sp>
        <p:nvSpPr>
          <p:cNvPr id="2" name="Slide Number Placeholder 1">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6721E57B-7398-4402-8CF2-F8722B2F48B2}"/>
              </a:ext>
            </a:extLst>
          </p:cNvPr>
          <p:cNvSpPr>
            <a:spLocks noGrp="1"/>
          </p:cNvSpPr>
          <p:nvPr>
            <p:ph type="sldNum" sz="quarter" idx="11"/>
          </p:nvPr>
        </p:nvSpPr>
        <p:spPr/>
        <p:txBody>
          <a:bodyPr/>
          <a:lstStyle/>
          <a:p>
            <a:fld id="{F36C87F6-986D-49E6-AF40-1B3A1EE8064D}" type="slidenum">
              <a:rPr lang="en-US" sz="1600" smtClean="0"/>
              <a:pPr/>
              <a:t>14</a:t>
            </a:fld>
            <a:endParaRPr lang="en-US" sz="1600" dirty="0"/>
          </a:p>
        </p:txBody>
      </p:sp>
      <p:sp>
        <p:nvSpPr>
          <p:cNvPr id="3" name="TextBox 2">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E94997DA-6500-474C-B723-BD9A723780AF}"/>
              </a:ext>
            </a:extLst>
          </p:cNvPr>
          <p:cNvSpPr txBox="1"/>
          <p:nvPr/>
        </p:nvSpPr>
        <p:spPr>
          <a:xfrm>
            <a:off x="1178414" y="195590"/>
            <a:ext cx="10387395" cy="523220"/>
          </a:xfrm>
          <a:prstGeom prst="rect">
            <a:avLst/>
          </a:prstGeom>
          <a:noFill/>
        </p:spPr>
        <p:txBody>
          <a:bodyPr wrap="none" rtlCol="0">
            <a:spAutoFit/>
          </a:bodyPr>
          <a:lstStyle/>
          <a:p>
            <a:r>
              <a:rPr lang="en-US" sz="2800" dirty="0"/>
              <a:t>Navies were quick to adapt radio for communication with ships at Sea</a:t>
            </a:r>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2279019039"/>
      </p:ext>
    </p:extLst>
  </p:cSld>
  <p:clrMapOvr>
    <a:masterClrMapping/>
  </p:clrMapOvr>
  <mc:AlternateContent>
    <mc:Choice xmlns:mc="http://schemas.openxmlformats.org/markup-compatibility/2006" xmlns:p14="http://schemas.microsoft.com/office/powerpoint/2010/main" xmlns:p="http://schemas.openxmlformats.org/presentationml/2006/main" xmlns:r="http://schemas.openxmlformats.org/officeDocument/2006/relationships" xmlns:a="http://schemas.openxmlformats.org/drawingml/2006/main" xmlns="" Requires="p14">
      <p:transition spd="slow" p14:dur="2000"/>
    </mc:Choice>
    <mc:Fallback>
      <mp:transition xmlns:mp="http://schemas.microsoft.com/office/mac/powerpoint/2008/mai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50179"/>
                                        </p:tgtEl>
                                        <p:attrNameLst>
                                          <p:attrName>style.visibility</p:attrName>
                                        </p:attrNameLst>
                                      </p:cBhvr>
                                      <p:to>
                                        <p:strVal val="visible"/>
                                      </p:to>
                                    </p:set>
                                    <p:animEffect transition="in" filter="fade">
                                      <p:cBhvr>
                                        <p:cTn id="7" dur="2000"/>
                                        <p:tgtEl>
                                          <p:spTgt spid="5017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2" fill="hold" grpId="0" nodeType="clickEffect">
                                  <p:stCondLst>
                                    <p:cond delay="0"/>
                                  </p:stCondLst>
                                  <p:childTnLst>
                                    <p:set>
                                      <p:cBhvr>
                                        <p:cTn id="11" dur="1" fill="hold">
                                          <p:stCondLst>
                                            <p:cond delay="0"/>
                                          </p:stCondLst>
                                        </p:cTn>
                                        <p:tgtEl>
                                          <p:spTgt spid="50180"/>
                                        </p:tgtEl>
                                        <p:attrNameLst>
                                          <p:attrName>style.visibility</p:attrName>
                                        </p:attrNameLst>
                                      </p:cBhvr>
                                      <p:to>
                                        <p:strVal val="visible"/>
                                      </p:to>
                                    </p:set>
                                    <p:anim calcmode="lin" valueType="num">
                                      <p:cBhvr additive="base">
                                        <p:cTn id="12" dur="500" fill="hold"/>
                                        <p:tgtEl>
                                          <p:spTgt spid="50180"/>
                                        </p:tgtEl>
                                        <p:attrNameLst>
                                          <p:attrName>ppt_x</p:attrName>
                                        </p:attrNameLst>
                                      </p:cBhvr>
                                      <p:tavLst>
                                        <p:tav tm="0">
                                          <p:val>
                                            <p:strVal val="1+#ppt_w/2"/>
                                          </p:val>
                                        </p:tav>
                                        <p:tav tm="100000">
                                          <p:val>
                                            <p:strVal val="#ppt_x"/>
                                          </p:val>
                                        </p:tav>
                                      </p:tavLst>
                                    </p:anim>
                                    <p:anim calcmode="lin" valueType="num">
                                      <p:cBhvr additive="base">
                                        <p:cTn id="13" dur="500" fill="hold"/>
                                        <p:tgtEl>
                                          <p:spTgt spid="5018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180" grpId="0"/>
    </p:bld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graphicFrame>
        <p:nvGraphicFramePr>
          <p:cNvPr id="8" name="Object 7">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14C92CC8-7472-4882-8E9D-9CAD63F07837}"/>
              </a:ext>
            </a:extLst>
          </p:cNvPr>
          <p:cNvGraphicFramePr>
            <a:graphicFrameLocks noChangeAspect="1"/>
          </p:cNvGraphicFramePr>
          <p:nvPr>
            <p:extLst>
              <p:ext uri="{D42A27DB-BD31-4B8C-83A1-F6EECF244321}">
                <p14:modId xmlns:p14="http://schemas.microsoft.com/office/powerpoint/2010/main" xmlns:p="http://schemas.openxmlformats.org/presentationml/2006/main" xmlns:r="http://schemas.openxmlformats.org/officeDocument/2006/relationships" xmlns:a="http://schemas.openxmlformats.org/drawingml/2006/main" xmlns="" val="636620659"/>
              </p:ext>
            </p:extLst>
          </p:nvPr>
        </p:nvGraphicFramePr>
        <p:xfrm>
          <a:off x="1108182" y="3294062"/>
          <a:ext cx="3962400" cy="3563938"/>
        </p:xfrm>
        <a:graphic>
          <a:graphicData uri="http://schemas.openxmlformats.org/presentationml/2006/ole">
            <p:oleObj spid="_x0000_s89177" name="Bitmap Image" r:id="rId3" imgW="2647619" imgH="2381582" progId="">
              <p:embed/>
            </p:oleObj>
          </a:graphicData>
        </a:graphic>
      </p:graphicFrame>
      <p:sp>
        <p:nvSpPr>
          <p:cNvPr id="57346" name="Rectangle 4">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3B0A03C9-A127-4325-9DCC-AD34720FB0F4}"/>
              </a:ext>
            </a:extLst>
          </p:cNvPr>
          <p:cNvSpPr>
            <a:spLocks noGrp="1" noChangeArrowheads="1"/>
          </p:cNvSpPr>
          <p:nvPr>
            <p:ph type="title"/>
          </p:nvPr>
        </p:nvSpPr>
        <p:spPr>
          <a:xfrm>
            <a:off x="6243066" y="42962"/>
            <a:ext cx="5336318" cy="838200"/>
          </a:xfrm>
          <a:noFill/>
        </p:spPr>
        <p:txBody>
          <a:bodyPr/>
          <a:lstStyle/>
          <a:p>
            <a:pPr eaLnBrk="1" hangingPunct="1"/>
            <a:r>
              <a:rPr lang="en-US" altLang="en-US" sz="3200" b="0" dirty="0">
                <a:ln w="0"/>
                <a:solidFill>
                  <a:srgbClr val="0A0C0E"/>
                </a:solidFill>
                <a:effectLst/>
                <a:latin typeface="Times New Roman" panose="02020603050405020304" pitchFamily="18" charset="0"/>
                <a:cs typeface="Times New Roman" panose="02020603050405020304" pitchFamily="18" charset="0"/>
              </a:rPr>
              <a:t>Valdemar Poulsen, 1869-1942</a:t>
            </a:r>
          </a:p>
        </p:txBody>
      </p:sp>
      <p:graphicFrame>
        <p:nvGraphicFramePr>
          <p:cNvPr id="57347" name="Object 5">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A909C3A5-E04A-4A2E-B007-4B6C7491B17B}"/>
              </a:ext>
            </a:extLst>
          </p:cNvPr>
          <p:cNvGraphicFramePr>
            <a:graphicFrameLocks noChangeAspect="1"/>
          </p:cNvGraphicFramePr>
          <p:nvPr>
            <p:extLst>
              <p:ext uri="{D42A27DB-BD31-4B8C-83A1-F6EECF244321}">
                <p14:modId xmlns:p14="http://schemas.microsoft.com/office/powerpoint/2010/main" xmlns:p="http://schemas.openxmlformats.org/presentationml/2006/main" xmlns:r="http://schemas.openxmlformats.org/officeDocument/2006/relationships" xmlns:a="http://schemas.openxmlformats.org/drawingml/2006/main" xmlns="" val="3928574926"/>
              </p:ext>
            </p:extLst>
          </p:nvPr>
        </p:nvGraphicFramePr>
        <p:xfrm>
          <a:off x="1111518" y="567717"/>
          <a:ext cx="3959064" cy="2925308"/>
        </p:xfrm>
        <a:graphic>
          <a:graphicData uri="http://schemas.openxmlformats.org/presentationml/2006/ole">
            <p:oleObj spid="_x0000_s89178" name="CorelDRAW" r:id="rId4" imgW="3263900" imgH="2413000" progId="">
              <p:embed/>
            </p:oleObj>
          </a:graphicData>
        </a:graphic>
      </p:graphicFrame>
      <p:pic>
        <p:nvPicPr>
          <p:cNvPr id="57348" name="Picture 6" descr="poulsen2">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7BA98D1C-E042-463F-A776-B30A6B7C1E86}"/>
              </a:ext>
            </a:extLst>
          </p:cNvPr>
          <p:cNvPicPr>
            <a:picLocks noChangeAspect="1" noChangeArrowheads="1"/>
          </p:cNvPicPr>
          <p:nvPr/>
        </p:nvPicPr>
        <p:blipFill>
          <a:blip r:embed="rId5">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rcRect/>
          <a:stretch>
            <a:fillRect/>
          </a:stretch>
        </p:blipFill>
        <p:spPr bwMode="auto">
          <a:xfrm>
            <a:off x="7512292" y="1816771"/>
            <a:ext cx="2682388" cy="4052618"/>
          </a:xfrm>
          <a:prstGeom prst="rect">
            <a:avLst/>
          </a:prstGeom>
          <a:noFill/>
          <a:ln>
            <a:noFill/>
          </a:ln>
          <a:extLst>
            <a:ext uri="{909E8E84-426E-40DD-AFC4-6F175D3DCCD1}">
              <a14:hiddenFil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pic>
      <p:sp>
        <p:nvSpPr>
          <p:cNvPr id="57349" name="Text Box 7">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D3FB09D3-2A54-41D3-B38B-9730EC320EEC}"/>
              </a:ext>
            </a:extLst>
          </p:cNvPr>
          <p:cNvSpPr txBox="1">
            <a:spLocks noChangeArrowheads="1"/>
          </p:cNvSpPr>
          <p:nvPr/>
        </p:nvSpPr>
        <p:spPr bwMode="auto">
          <a:xfrm>
            <a:off x="1577194" y="682725"/>
            <a:ext cx="3232150" cy="396875"/>
          </a:xfrm>
          <a:prstGeom prst="rect">
            <a:avLst/>
          </a:prstGeom>
          <a:noFill/>
          <a:ln>
            <a:noFill/>
          </a:ln>
          <a:extLst>
            <a:ext uri="{909E8E84-426E-40DD-AFC4-6F175D3DCCD1}">
              <a14:hiddenFil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2000" dirty="0">
                <a:solidFill>
                  <a:schemeClr val="tx1">
                    <a:lumMod val="75000"/>
                  </a:schemeClr>
                </a:solidFill>
                <a:latin typeface="Tahoma" panose="020B0604030504040204" pitchFamily="34" charset="0"/>
              </a:rPr>
              <a:t>Replace Sparks with an Arc</a:t>
            </a:r>
          </a:p>
        </p:txBody>
      </p:sp>
      <p:sp>
        <p:nvSpPr>
          <p:cNvPr id="2" name="Slide Number Placeholder 1">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A5865B44-C032-4FB6-9481-BDC0ED87A43C}"/>
              </a:ext>
            </a:extLst>
          </p:cNvPr>
          <p:cNvSpPr>
            <a:spLocks noGrp="1"/>
          </p:cNvSpPr>
          <p:nvPr>
            <p:ph type="sldNum" sz="quarter" idx="11"/>
          </p:nvPr>
        </p:nvSpPr>
        <p:spPr/>
        <p:txBody>
          <a:bodyPr/>
          <a:lstStyle/>
          <a:p>
            <a:fld id="{F36C87F6-986D-49E6-AF40-1B3A1EE8064D}" type="slidenum">
              <a:rPr lang="en-US" sz="1600" smtClean="0"/>
              <a:pPr/>
              <a:t>15</a:t>
            </a:fld>
            <a:endParaRPr lang="en-US" sz="1600" dirty="0"/>
          </a:p>
        </p:txBody>
      </p:sp>
      <p:sp>
        <p:nvSpPr>
          <p:cNvPr id="3" name="TextBox 2">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9759281F-612D-4288-A1ED-205E3E605688}"/>
              </a:ext>
            </a:extLst>
          </p:cNvPr>
          <p:cNvSpPr txBox="1"/>
          <p:nvPr/>
        </p:nvSpPr>
        <p:spPr>
          <a:xfrm>
            <a:off x="5967600" y="1072793"/>
            <a:ext cx="5771773" cy="646331"/>
          </a:xfrm>
          <a:prstGeom prst="rect">
            <a:avLst/>
          </a:prstGeom>
          <a:noFill/>
        </p:spPr>
        <p:txBody>
          <a:bodyPr wrap="none" rtlCol="0">
            <a:spAutoFit/>
          </a:bodyPr>
          <a:lstStyle/>
          <a:p>
            <a:r>
              <a:rPr lang="en-US" dirty="0">
                <a:solidFill>
                  <a:srgbClr val="0A0C0E"/>
                </a:solidFill>
                <a:latin typeface="Times New Roman" panose="02020603050405020304" pitchFamily="18" charset="0"/>
                <a:cs typeface="Times New Roman" panose="02020603050405020304" pitchFamily="18" charset="0"/>
              </a:rPr>
              <a:t>Positive Resistance Absorbs Energy from Resonant Circuit</a:t>
            </a:r>
          </a:p>
          <a:p>
            <a:r>
              <a:rPr lang="en-US" dirty="0">
                <a:solidFill>
                  <a:srgbClr val="0A0C0E"/>
                </a:solidFill>
                <a:latin typeface="Times New Roman" panose="02020603050405020304" pitchFamily="18" charset="0"/>
                <a:cs typeface="Times New Roman" panose="02020603050405020304" pitchFamily="18" charset="0"/>
              </a:rPr>
              <a:t>Negative Resistance Delivers Energy to Resonant Circuit</a:t>
            </a:r>
          </a:p>
        </p:txBody>
      </p:sp>
      <p:sp>
        <p:nvSpPr>
          <p:cNvPr id="4" name="Rectangle 3">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81D074B8-8256-4735-A84D-6B5E38F0C8AB}"/>
              </a:ext>
            </a:extLst>
          </p:cNvPr>
          <p:cNvSpPr/>
          <p:nvPr/>
        </p:nvSpPr>
        <p:spPr>
          <a:xfrm>
            <a:off x="4791038" y="5869305"/>
            <a:ext cx="7131023" cy="646331"/>
          </a:xfrm>
          <a:prstGeom prst="rect">
            <a:avLst/>
          </a:prstGeom>
        </p:spPr>
        <p:txBody>
          <a:bodyPr wrap="square">
            <a:spAutoFit/>
          </a:bodyPr>
          <a:lstStyle/>
          <a:p>
            <a:r>
              <a:rPr lang="en-US" altLang="en-US" dirty="0">
                <a:solidFill>
                  <a:srgbClr val="0A0C0E"/>
                </a:solidFill>
                <a:latin typeface="Times New Roman" panose="02020603050405020304" pitchFamily="18" charset="0"/>
                <a:cs typeface="Times New Roman" panose="02020603050405020304" pitchFamily="18" charset="0"/>
              </a:rPr>
              <a:t>Invented in 1902 by the Danish engineer Valdemar Poulsen, The arc transmitter, unlike the spark transmitter, generated continuous radio waves.  </a:t>
            </a:r>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1536830937"/>
      </p:ext>
    </p:extLst>
  </p:cSld>
  <p:clrMapOvr>
    <a:masterClrMapping/>
  </p:clrMapOvr>
  <mc:AlternateContent>
    <mc:Choice xmlns:mc="http://schemas.openxmlformats.org/markup-compatibility/2006" xmlns:p14="http://schemas.microsoft.com/office/powerpoint/2010/main" xmlns:p="http://schemas.openxmlformats.org/presentationml/2006/main" xmlns:r="http://schemas.openxmlformats.org/officeDocument/2006/relationships" xmlns:a="http://schemas.openxmlformats.org/drawingml/2006/main" xmlns="" Requires="p14">
      <p:transition spd="slow" p14:dur="2000"/>
    </mc:Choice>
    <mc:Fallback>
      <mp:transition xmlns:mp="http://schemas.microsoft.com/office/mac/powerpoint/2008/mai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2000" fill="hold"/>
                                        <p:tgtEl>
                                          <p:spTgt spid="8"/>
                                        </p:tgtEl>
                                        <p:attrNameLst>
                                          <p:attrName>ppt_w</p:attrName>
                                        </p:attrNameLst>
                                      </p:cBhvr>
                                      <p:tavLst>
                                        <p:tav tm="0">
                                          <p:val>
                                            <p:strVal val="#ppt_w*0.70"/>
                                          </p:val>
                                        </p:tav>
                                        <p:tav tm="100000">
                                          <p:val>
                                            <p:strVal val="#ppt_w"/>
                                          </p:val>
                                        </p:tav>
                                      </p:tavLst>
                                    </p:anim>
                                    <p:anim calcmode="lin" valueType="num">
                                      <p:cBhvr>
                                        <p:cTn id="8" dur="2000" fill="hold"/>
                                        <p:tgtEl>
                                          <p:spTgt spid="8"/>
                                        </p:tgtEl>
                                        <p:attrNameLst>
                                          <p:attrName>ppt_h</p:attrName>
                                        </p:attrNameLst>
                                      </p:cBhvr>
                                      <p:tavLst>
                                        <p:tav tm="0">
                                          <p:val>
                                            <p:strVal val="#ppt_h"/>
                                          </p:val>
                                        </p:tav>
                                        <p:tav tm="100000">
                                          <p:val>
                                            <p:strVal val="#ppt_h"/>
                                          </p:val>
                                        </p:tav>
                                      </p:tavLst>
                                    </p:anim>
                                    <p:animEffect transition="in" filter="fade">
                                      <p:cBhvr>
                                        <p:cTn id="9"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9394" name="Rectangle 4">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E3410E61-7352-4C91-B70B-7B620EF20842}"/>
              </a:ext>
            </a:extLst>
          </p:cNvPr>
          <p:cNvSpPr>
            <a:spLocks noGrp="1" noChangeArrowheads="1"/>
          </p:cNvSpPr>
          <p:nvPr>
            <p:ph type="title"/>
          </p:nvPr>
        </p:nvSpPr>
        <p:spPr>
          <a:xfrm>
            <a:off x="7284244" y="609600"/>
            <a:ext cx="4513263" cy="533399"/>
          </a:xfrm>
          <a:noFill/>
        </p:spPr>
        <p:txBody>
          <a:bodyPr/>
          <a:lstStyle/>
          <a:p>
            <a:pPr algn="ctr" eaLnBrk="1" hangingPunct="1"/>
            <a:r>
              <a:rPr lang="en-US" altLang="en-US" sz="3200" b="0" dirty="0">
                <a:ln w="0"/>
                <a:solidFill>
                  <a:srgbClr val="0A0C0E"/>
                </a:solidFill>
                <a:effectLst/>
                <a:latin typeface="Times New Roman" panose="02020603050405020304" pitchFamily="18" charset="0"/>
                <a:cs typeface="Times New Roman" panose="02020603050405020304" pitchFamily="18" charset="0"/>
              </a:rPr>
              <a:t>Lee De Forest,1877-1961</a:t>
            </a:r>
          </a:p>
        </p:txBody>
      </p:sp>
      <p:pic>
        <p:nvPicPr>
          <p:cNvPr id="59395" name="Picture 5" descr="Lee De Forest.png">
            <a:hlinkClick r:id="rId2" tooltip="Lee De Forest.png"/>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132F13F5-3B77-4843-BBF8-1F1C7280D02F}"/>
              </a:ext>
            </a:extLst>
          </p:cNvPr>
          <p:cNvPicPr>
            <a:picLocks noChangeAspect="1" noChangeArrowheads="1"/>
          </p:cNvPicPr>
          <p:nvPr/>
        </p:nvPicPr>
        <p:blipFill>
          <a:blip r:embed="rId3">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rcRect/>
          <a:stretch>
            <a:fillRect/>
          </a:stretch>
        </p:blipFill>
        <p:spPr bwMode="auto">
          <a:xfrm>
            <a:off x="7933532" y="1371600"/>
            <a:ext cx="3214688" cy="4191000"/>
          </a:xfrm>
          <a:prstGeom prst="rect">
            <a:avLst/>
          </a:prstGeom>
          <a:noFill/>
          <a:ln>
            <a:noFill/>
          </a:ln>
          <a:extLst>
            <a:ext uri="{909E8E84-426E-40DD-AFC4-6F175D3DCCD1}">
              <a14:hiddenFil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pic>
      <p:pic>
        <p:nvPicPr>
          <p:cNvPr id="59396" name="Picture 6">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73FCD7B6-F7E3-4B6A-9052-0FD7A4DD0AD2}"/>
              </a:ext>
            </a:extLst>
          </p:cNvPr>
          <p:cNvPicPr>
            <a:picLocks noChangeAspect="1" noChangeArrowheads="1"/>
          </p:cNvPicPr>
          <p:nvPr/>
        </p:nvPicPr>
        <p:blipFill>
          <a:blip r:embed="rId4">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rcRect/>
          <a:stretch>
            <a:fillRect/>
          </a:stretch>
        </p:blipFill>
        <p:spPr bwMode="auto">
          <a:xfrm>
            <a:off x="591211" y="2523459"/>
            <a:ext cx="4800600" cy="4160837"/>
          </a:xfrm>
          <a:prstGeom prst="rect">
            <a:avLst/>
          </a:prstGeom>
          <a:noFill/>
          <a:ln>
            <a:noFill/>
          </a:ln>
          <a:extLst>
            <a:ext uri="{909E8E84-426E-40DD-AFC4-6F175D3DCCD1}">
              <a14:hiddenFil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pic>
      <p:sp>
        <p:nvSpPr>
          <p:cNvPr id="59397" name="Rectangle 7">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0FD9738C-12F0-40E0-89CF-7D0AB9916FD9}"/>
              </a:ext>
            </a:extLst>
          </p:cNvPr>
          <p:cNvSpPr>
            <a:spLocks noChangeArrowheads="1"/>
          </p:cNvSpPr>
          <p:nvPr/>
        </p:nvSpPr>
        <p:spPr bwMode="auto">
          <a:xfrm>
            <a:off x="2344390" y="2743200"/>
            <a:ext cx="2492990" cy="400110"/>
          </a:xfrm>
          <a:prstGeom prst="rect">
            <a:avLst/>
          </a:prstGeom>
          <a:noFill/>
          <a:ln>
            <a:noFill/>
          </a:ln>
          <a:extLst>
            <a:ext uri="{909E8E84-426E-40DD-AFC4-6F175D3DCCD1}">
              <a14:hiddenFil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2000" dirty="0">
                <a:solidFill>
                  <a:srgbClr val="0A0C0E"/>
                </a:solidFill>
                <a:latin typeface="Times New Roman" panose="02020603050405020304" pitchFamily="18" charset="0"/>
              </a:rPr>
              <a:t>US Patent No. 879532</a:t>
            </a:r>
          </a:p>
        </p:txBody>
      </p:sp>
      <p:sp>
        <p:nvSpPr>
          <p:cNvPr id="2" name="Slide Number Placeholder 1">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3A68F040-F7D0-4FEB-813A-84FDF1B2DE3B}"/>
              </a:ext>
            </a:extLst>
          </p:cNvPr>
          <p:cNvSpPr>
            <a:spLocks noGrp="1"/>
          </p:cNvSpPr>
          <p:nvPr>
            <p:ph type="sldNum" sz="quarter" idx="11"/>
          </p:nvPr>
        </p:nvSpPr>
        <p:spPr/>
        <p:txBody>
          <a:bodyPr/>
          <a:lstStyle/>
          <a:p>
            <a:fld id="{F36C87F6-986D-49E6-AF40-1B3A1EE8064D}" type="slidenum">
              <a:rPr lang="en-US" sz="1600" smtClean="0"/>
              <a:pPr/>
              <a:t>16</a:t>
            </a:fld>
            <a:endParaRPr lang="en-US" sz="1600" dirty="0"/>
          </a:p>
        </p:txBody>
      </p:sp>
      <p:pic>
        <p:nvPicPr>
          <p:cNvPr id="7" name="Picture 6" descr="Image result for image glowing vacuum tubes">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84B0E6BD-C139-47BB-BD29-57A52E5B37E0}"/>
              </a:ext>
            </a:extLst>
          </p:cNvPr>
          <p:cNvPicPr/>
          <p:nvPr/>
        </p:nvPicPr>
        <p:blipFill>
          <a:blip r:embed="rId5">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rcRect/>
          <a:stretch>
            <a:fillRect/>
          </a:stretch>
        </p:blipFill>
        <p:spPr bwMode="auto">
          <a:xfrm>
            <a:off x="5859939" y="2226438"/>
            <a:ext cx="1424305" cy="2377440"/>
          </a:xfrm>
          <a:prstGeom prst="rect">
            <a:avLst/>
          </a:prstGeom>
          <a:noFill/>
          <a:ln>
            <a:noFill/>
          </a:ln>
        </p:spPr>
      </p:pic>
      <p:sp>
        <p:nvSpPr>
          <p:cNvPr id="3" name="TextBox 2">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CBB8516A-6049-41D9-86CD-C63EE8C67516}"/>
              </a:ext>
            </a:extLst>
          </p:cNvPr>
          <p:cNvSpPr txBox="1"/>
          <p:nvPr/>
        </p:nvSpPr>
        <p:spPr>
          <a:xfrm>
            <a:off x="5943778" y="4763987"/>
            <a:ext cx="1550424" cy="923330"/>
          </a:xfrm>
          <a:prstGeom prst="rect">
            <a:avLst/>
          </a:prstGeom>
          <a:noFill/>
        </p:spPr>
        <p:txBody>
          <a:bodyPr wrap="none" rtlCol="0">
            <a:spAutoFit/>
          </a:bodyPr>
          <a:lstStyle/>
          <a:p>
            <a:r>
              <a:rPr lang="en-US" dirty="0"/>
              <a:t>      </a:t>
            </a:r>
            <a:r>
              <a:rPr lang="en-US" dirty="0">
                <a:latin typeface="Times New Roman" panose="02020603050405020304" pitchFamily="18" charset="0"/>
                <a:cs typeface="Times New Roman" panose="02020603050405020304" pitchFamily="18" charset="0"/>
              </a:rPr>
              <a:t>Warm </a:t>
            </a:r>
          </a:p>
          <a:p>
            <a:r>
              <a:rPr lang="en-US" dirty="0">
                <a:latin typeface="Times New Roman" panose="02020603050405020304" pitchFamily="18" charset="0"/>
                <a:cs typeface="Times New Roman" panose="02020603050405020304" pitchFamily="18" charset="0"/>
              </a:rPr>
              <a:t>Light Emitting</a:t>
            </a:r>
          </a:p>
          <a:p>
            <a:r>
              <a:rPr lang="en-US" dirty="0">
                <a:latin typeface="Times New Roman" panose="02020603050405020304" pitchFamily="18" charset="0"/>
                <a:cs typeface="Times New Roman" panose="02020603050405020304" pitchFamily="18" charset="0"/>
              </a:rPr>
              <a:t>       Valve</a:t>
            </a:r>
          </a:p>
        </p:txBody>
      </p:sp>
      <p:sp>
        <p:nvSpPr>
          <p:cNvPr id="4" name="TextBox 3">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F3F7534D-6ED3-4290-91A7-C716DC91F949}"/>
              </a:ext>
            </a:extLst>
          </p:cNvPr>
          <p:cNvSpPr txBox="1"/>
          <p:nvPr/>
        </p:nvSpPr>
        <p:spPr>
          <a:xfrm>
            <a:off x="6204924" y="6096557"/>
            <a:ext cx="5968813" cy="369332"/>
          </a:xfrm>
          <a:prstGeom prst="rect">
            <a:avLst/>
          </a:prstGeom>
          <a:noFill/>
        </p:spPr>
        <p:txBody>
          <a:bodyPr wrap="none" rtlCol="0">
            <a:spAutoFit/>
          </a:bodyPr>
          <a:lstStyle/>
          <a:p>
            <a:r>
              <a:rPr lang="en-US" dirty="0">
                <a:solidFill>
                  <a:srgbClr val="0A0C0E"/>
                </a:solidFill>
                <a:latin typeface="Times New Roman" panose="02020603050405020304" pitchFamily="18" charset="0"/>
                <a:cs typeface="Times New Roman" panose="02020603050405020304" pitchFamily="18" charset="0"/>
              </a:rPr>
              <a:t>Univac, First Commercial Computer used 5000 vacuum Tubes</a:t>
            </a:r>
          </a:p>
        </p:txBody>
      </p:sp>
      <p:sp>
        <p:nvSpPr>
          <p:cNvPr id="5" name="TextBox 4">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BDC1B6F0-20D7-45B9-8186-6B2D5F1EA421}"/>
              </a:ext>
            </a:extLst>
          </p:cNvPr>
          <p:cNvSpPr txBox="1"/>
          <p:nvPr/>
        </p:nvSpPr>
        <p:spPr>
          <a:xfrm>
            <a:off x="1446212" y="355937"/>
            <a:ext cx="4923079" cy="2031325"/>
          </a:xfrm>
          <a:prstGeom prst="rect">
            <a:avLst/>
          </a:prstGeom>
          <a:noFill/>
        </p:spPr>
        <p:txBody>
          <a:bodyPr wrap="none" rtlCol="0">
            <a:spAutoFit/>
          </a:bodyPr>
          <a:lstStyle/>
          <a:p>
            <a:r>
              <a:rPr lang="en-US" dirty="0"/>
              <a:t>Thermionic Vacuum Tubes</a:t>
            </a:r>
          </a:p>
          <a:p>
            <a:r>
              <a:rPr lang="en-US" dirty="0"/>
              <a:t>One Element:    Light Bulb, Visible Light</a:t>
            </a:r>
          </a:p>
          <a:p>
            <a:r>
              <a:rPr lang="en-US" dirty="0"/>
              <a:t>Two Element:    Diode, Detector, (Edison Effect)</a:t>
            </a:r>
          </a:p>
          <a:p>
            <a:r>
              <a:rPr lang="en-US" dirty="0"/>
              <a:t>Three Element: Triode, Oscillator, Amplifier, Valve</a:t>
            </a:r>
          </a:p>
          <a:p>
            <a:r>
              <a:rPr lang="en-US" dirty="0"/>
              <a:t>Four Element:   Tetrode, High Frequency Amplifier</a:t>
            </a:r>
          </a:p>
          <a:p>
            <a:r>
              <a:rPr lang="en-US" dirty="0"/>
              <a:t>Five Element:    Pentode, Linear Gain HF Amplifier</a:t>
            </a:r>
          </a:p>
          <a:p>
            <a:endParaRPr lang="en-US" dirty="0"/>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3352172344"/>
      </p:ext>
    </p:extLst>
  </p:cSld>
  <p:clrMapOvr>
    <a:masterClrMapping/>
  </p:clrMapOvr>
  <mc:AlternateContent>
    <mc:Choice xmlns:mc="http://schemas.openxmlformats.org/markup-compatibility/2006" xmlns:p14="http://schemas.microsoft.com/office/powerpoint/2010/main" xmlns:p="http://schemas.openxmlformats.org/presentationml/2006/main" xmlns:r="http://schemas.openxmlformats.org/officeDocument/2006/relationships" xmlns:a="http://schemas.openxmlformats.org/drawingml/2006/main" xmlns="" Requires="p14">
      <p:transition spd="slow" p14:dur="2000"/>
    </mc:Choice>
    <mc:Fallback>
      <mp:transition xmlns:mp="http://schemas.microsoft.com/office/mac/powerpoint/2008/mai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0418" name="Rectangle 2">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42D6167A-5FBB-4879-9E23-26AFFAA3F16E}"/>
              </a:ext>
            </a:extLst>
          </p:cNvPr>
          <p:cNvSpPr>
            <a:spLocks noGrp="1" noChangeArrowheads="1"/>
          </p:cNvSpPr>
          <p:nvPr>
            <p:ph type="title"/>
          </p:nvPr>
        </p:nvSpPr>
        <p:spPr>
          <a:xfrm>
            <a:off x="2284412" y="533400"/>
            <a:ext cx="7772400" cy="838200"/>
          </a:xfrm>
          <a:noFill/>
        </p:spPr>
        <p:txBody>
          <a:bodyPr/>
          <a:lstStyle/>
          <a:p>
            <a:pPr algn="ctr" eaLnBrk="1" hangingPunct="1"/>
            <a:r>
              <a:rPr lang="en-US" altLang="en-US" sz="4400" b="0" dirty="0">
                <a:ln w="0"/>
                <a:solidFill>
                  <a:srgbClr val="0A0C0E"/>
                </a:solidFill>
                <a:effectLst/>
                <a:latin typeface="Times New Roman" panose="02020603050405020304" pitchFamily="18" charset="0"/>
                <a:cs typeface="Times New Roman" panose="02020603050405020304" pitchFamily="18" charset="0"/>
              </a:rPr>
              <a:t>Edwin Armstrong, 1890-1954</a:t>
            </a:r>
          </a:p>
        </p:txBody>
      </p:sp>
      <p:pic>
        <p:nvPicPr>
          <p:cNvPr id="60419" name="Picture 3">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3D212620-2418-44B3-8271-6C86AD305551}"/>
              </a:ext>
            </a:extLst>
          </p:cNvPr>
          <p:cNvPicPr>
            <a:picLocks noChangeAspect="1" noChangeArrowheads="1"/>
          </p:cNvPicPr>
          <p:nvPr/>
        </p:nvPicPr>
        <p:blipFill>
          <a:blip r:embed="rId2">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rcRect/>
          <a:stretch>
            <a:fillRect/>
          </a:stretch>
        </p:blipFill>
        <p:spPr bwMode="auto">
          <a:xfrm>
            <a:off x="6856413" y="2209800"/>
            <a:ext cx="3330575" cy="4343400"/>
          </a:xfrm>
          <a:prstGeom prst="rect">
            <a:avLst/>
          </a:prstGeom>
          <a:noFill/>
          <a:ln>
            <a:noFill/>
          </a:ln>
          <a:extLst>
            <a:ext uri="{909E8E84-426E-40DD-AFC4-6F175D3DCCD1}">
              <a14:hiddenFil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pic>
      <p:pic>
        <p:nvPicPr>
          <p:cNvPr id="60420" name="Picture 4">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4F08132F-7E17-4657-9D2D-426A474FB5B2}"/>
              </a:ext>
            </a:extLst>
          </p:cNvPr>
          <p:cNvPicPr>
            <a:picLocks noChangeAspect="1" noChangeArrowheads="1"/>
          </p:cNvPicPr>
          <p:nvPr/>
        </p:nvPicPr>
        <p:blipFill>
          <a:blip r:embed="rId3">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rcRect/>
          <a:stretch>
            <a:fillRect/>
          </a:stretch>
        </p:blipFill>
        <p:spPr bwMode="auto">
          <a:xfrm>
            <a:off x="1233969" y="2209800"/>
            <a:ext cx="5403369" cy="4305300"/>
          </a:xfrm>
          <a:prstGeom prst="rect">
            <a:avLst/>
          </a:prstGeom>
          <a:noFill/>
          <a:ln>
            <a:noFill/>
          </a:ln>
          <a:extLst>
            <a:ext uri="{909E8E84-426E-40DD-AFC4-6F175D3DCCD1}">
              <a14:hiddenFil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pic>
      <p:sp>
        <p:nvSpPr>
          <p:cNvPr id="60421" name="Rectangle 5">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B887F2DD-CF89-4E92-8295-CBD80EB594A0}"/>
              </a:ext>
            </a:extLst>
          </p:cNvPr>
          <p:cNvSpPr>
            <a:spLocks noChangeArrowheads="1"/>
          </p:cNvSpPr>
          <p:nvPr/>
        </p:nvSpPr>
        <p:spPr bwMode="auto">
          <a:xfrm>
            <a:off x="2360613" y="1676401"/>
            <a:ext cx="4035425" cy="396875"/>
          </a:xfrm>
          <a:prstGeom prst="rect">
            <a:avLst/>
          </a:prstGeom>
          <a:noFill/>
          <a:ln>
            <a:noFill/>
          </a:ln>
          <a:extLst>
            <a:ext uri="{909E8E84-426E-40DD-AFC4-6F175D3DCCD1}">
              <a14:hiddenFil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2000" dirty="0">
                <a:solidFill>
                  <a:srgbClr val="0A0C0E"/>
                </a:solidFill>
                <a:latin typeface="Times New Roman" panose="02020603050405020304" pitchFamily="18" charset="0"/>
              </a:rPr>
              <a:t>1912 feedback (regenerative) receiver</a:t>
            </a:r>
          </a:p>
        </p:txBody>
      </p:sp>
      <p:sp>
        <p:nvSpPr>
          <p:cNvPr id="2" name="Slide Number Placeholder 1">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5622AB88-04DA-4647-8BBD-EF48E952FA7B}"/>
              </a:ext>
            </a:extLst>
          </p:cNvPr>
          <p:cNvSpPr>
            <a:spLocks noGrp="1"/>
          </p:cNvSpPr>
          <p:nvPr>
            <p:ph type="sldNum" sz="quarter" idx="11"/>
          </p:nvPr>
        </p:nvSpPr>
        <p:spPr/>
        <p:txBody>
          <a:bodyPr/>
          <a:lstStyle/>
          <a:p>
            <a:fld id="{F36C87F6-986D-49E6-AF40-1B3A1EE8064D}" type="slidenum">
              <a:rPr lang="en-US" sz="1600" smtClean="0"/>
              <a:pPr/>
              <a:t>17</a:t>
            </a:fld>
            <a:endParaRPr lang="en-US" sz="1600" dirty="0"/>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221076449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0E0A4D5A-ACB4-46F6-8764-B5CCD2B89B05}"/>
              </a:ext>
            </a:extLst>
          </p:cNvPr>
          <p:cNvSpPr>
            <a:spLocks noGrp="1" noChangeArrowheads="1"/>
          </p:cNvSpPr>
          <p:nvPr>
            <p:ph type="title"/>
          </p:nvPr>
        </p:nvSpPr>
        <p:spPr>
          <a:xfrm>
            <a:off x="3122612" y="685800"/>
            <a:ext cx="6611937" cy="898525"/>
          </a:xfrm>
          <a:noFill/>
        </p:spPr>
        <p:txBody>
          <a:bodyPr/>
          <a:lstStyle/>
          <a:p>
            <a:pPr algn="ctr" eaLnBrk="1" hangingPunct="1"/>
            <a:r>
              <a:rPr lang="en-US" altLang="en-US" sz="4400" b="0" dirty="0">
                <a:ln w="0"/>
                <a:solidFill>
                  <a:srgbClr val="0A0C0E"/>
                </a:solidFill>
                <a:effectLst/>
                <a:latin typeface="Times New Roman" panose="02020603050405020304" pitchFamily="18" charset="0"/>
                <a:cs typeface="Times New Roman" panose="02020603050405020304" pitchFamily="18" charset="0"/>
              </a:rPr>
              <a:t>Regenerative Receiver</a:t>
            </a:r>
          </a:p>
        </p:txBody>
      </p:sp>
      <p:graphicFrame>
        <p:nvGraphicFramePr>
          <p:cNvPr id="61443" name="Object 3">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29ABED11-D6B9-4353-AAA3-31B5A743CC57}"/>
              </a:ext>
            </a:extLst>
          </p:cNvPr>
          <p:cNvGraphicFramePr>
            <a:graphicFrameLocks noChangeAspect="1"/>
          </p:cNvGraphicFramePr>
          <p:nvPr/>
        </p:nvGraphicFramePr>
        <p:xfrm>
          <a:off x="1903412" y="2362201"/>
          <a:ext cx="8382000" cy="2671763"/>
        </p:xfrm>
        <a:graphic>
          <a:graphicData uri="http://schemas.openxmlformats.org/presentationml/2006/ole">
            <p:oleObj spid="_x0000_s91194" name="CorelDRAW" r:id="rId3" imgW="3733800" imgH="1193800" progId="">
              <p:embed/>
            </p:oleObj>
          </a:graphicData>
        </a:graphic>
      </p:graphicFrame>
      <p:sp>
        <p:nvSpPr>
          <p:cNvPr id="61444" name="Rectangle 4">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BD7EF1C4-EDEB-48AF-BD8C-098132F9F854}"/>
              </a:ext>
            </a:extLst>
          </p:cNvPr>
          <p:cNvSpPr>
            <a:spLocks noChangeArrowheads="1"/>
          </p:cNvSpPr>
          <p:nvPr/>
        </p:nvSpPr>
        <p:spPr bwMode="auto">
          <a:xfrm>
            <a:off x="3884613" y="5334001"/>
            <a:ext cx="5288114" cy="523220"/>
          </a:xfrm>
          <a:prstGeom prst="rect">
            <a:avLst/>
          </a:prstGeom>
          <a:noFill/>
          <a:ln>
            <a:noFill/>
          </a:ln>
          <a:extLst>
            <a:ext uri="{909E8E84-426E-40DD-AFC4-6F175D3DCCD1}">
              <a14:hiddenFil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2800" dirty="0">
                <a:solidFill>
                  <a:srgbClr val="0A0C0E"/>
                </a:solidFill>
                <a:latin typeface="Times New Roman" panose="02020603050405020304" pitchFamily="18" charset="0"/>
                <a:cs typeface="Times New Roman" panose="02020603050405020304" pitchFamily="18" charset="0"/>
              </a:rPr>
              <a:t>A little Feedback Goes a Long Way</a:t>
            </a:r>
          </a:p>
        </p:txBody>
      </p:sp>
      <p:sp>
        <p:nvSpPr>
          <p:cNvPr id="2" name="Slide Number Placeholder 1">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B7BDFA8F-E805-4863-9BB0-1125699E6789}"/>
              </a:ext>
            </a:extLst>
          </p:cNvPr>
          <p:cNvSpPr>
            <a:spLocks noGrp="1"/>
          </p:cNvSpPr>
          <p:nvPr>
            <p:ph type="sldNum" sz="quarter" idx="11"/>
          </p:nvPr>
        </p:nvSpPr>
        <p:spPr/>
        <p:txBody>
          <a:bodyPr/>
          <a:lstStyle/>
          <a:p>
            <a:fld id="{F36C87F6-986D-49E6-AF40-1B3A1EE8064D}" type="slidenum">
              <a:rPr lang="en-US" sz="1600" smtClean="0"/>
              <a:pPr/>
              <a:t>18</a:t>
            </a:fld>
            <a:endParaRPr lang="en-US" sz="1600" dirty="0"/>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281888730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903DC64B-5E6A-47D6-947A-4CD703634B45}"/>
              </a:ext>
            </a:extLst>
          </p:cNvPr>
          <p:cNvSpPr>
            <a:spLocks noGrp="1" noChangeArrowheads="1"/>
          </p:cNvSpPr>
          <p:nvPr>
            <p:ph type="title"/>
          </p:nvPr>
        </p:nvSpPr>
        <p:spPr>
          <a:xfrm>
            <a:off x="1522412" y="930276"/>
            <a:ext cx="9144000" cy="746125"/>
          </a:xfrm>
          <a:noFill/>
        </p:spPr>
        <p:txBody>
          <a:bodyPr/>
          <a:lstStyle/>
          <a:p>
            <a:pPr algn="ctr" eaLnBrk="1" hangingPunct="1"/>
            <a:r>
              <a:rPr lang="en-US" altLang="en-US" sz="4000" b="0" dirty="0">
                <a:ln w="0"/>
                <a:solidFill>
                  <a:srgbClr val="0A0C0E"/>
                </a:solidFill>
                <a:effectLst/>
                <a:latin typeface="Times New Roman" panose="02020603050405020304" pitchFamily="18" charset="0"/>
                <a:cs typeface="Times New Roman" panose="02020603050405020304" pitchFamily="18" charset="0"/>
              </a:rPr>
              <a:t>TRF: Tuned Radio Frequency Receiver</a:t>
            </a:r>
          </a:p>
        </p:txBody>
      </p:sp>
      <p:pic>
        <p:nvPicPr>
          <p:cNvPr id="62467" name="Picture 3" descr="Atwater Kent Model 10 B Radio">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728FEB29-97F4-4948-BC59-ABD0EF63C076}"/>
              </a:ext>
            </a:extLst>
          </p:cNvPr>
          <p:cNvPicPr>
            <a:picLocks noChangeAspect="1" noChangeArrowheads="1"/>
          </p:cNvPicPr>
          <p:nvPr/>
        </p:nvPicPr>
        <p:blipFill>
          <a:blip r:embed="rId3">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rcRect/>
          <a:stretch>
            <a:fillRect/>
          </a:stretch>
        </p:blipFill>
        <p:spPr bwMode="auto">
          <a:xfrm>
            <a:off x="1979612" y="1828800"/>
            <a:ext cx="8153400" cy="2622550"/>
          </a:xfrm>
          <a:prstGeom prst="rect">
            <a:avLst/>
          </a:prstGeom>
          <a:noFill/>
          <a:ln>
            <a:noFill/>
          </a:ln>
          <a:extLst>
            <a:ext uri="{909E8E84-426E-40DD-AFC4-6F175D3DCCD1}">
              <a14:hiddenFil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pic>
      <p:graphicFrame>
        <p:nvGraphicFramePr>
          <p:cNvPr id="62468" name="Object 4">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9C11C901-95BF-4B48-97C1-6BB2C9DC0001}"/>
              </a:ext>
            </a:extLst>
          </p:cNvPr>
          <p:cNvGraphicFramePr>
            <a:graphicFrameLocks noChangeAspect="1"/>
          </p:cNvGraphicFramePr>
          <p:nvPr/>
        </p:nvGraphicFramePr>
        <p:xfrm>
          <a:off x="2284412" y="4648201"/>
          <a:ext cx="8001000" cy="1419225"/>
        </p:xfrm>
        <a:graphic>
          <a:graphicData uri="http://schemas.openxmlformats.org/presentationml/2006/ole">
            <p:oleObj spid="_x0000_s92218" name="CorelDRAW" r:id="rId4" imgW="6858000" imgH="1219200" progId="">
              <p:embed/>
            </p:oleObj>
          </a:graphicData>
        </a:graphic>
      </p:graphicFrame>
      <p:sp>
        <p:nvSpPr>
          <p:cNvPr id="218117" name="Text Box 5">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B34BF16F-9523-4A0C-A613-15AA7644B705}"/>
              </a:ext>
            </a:extLst>
          </p:cNvPr>
          <p:cNvSpPr txBox="1">
            <a:spLocks noChangeArrowheads="1"/>
          </p:cNvSpPr>
          <p:nvPr/>
        </p:nvSpPr>
        <p:spPr bwMode="auto">
          <a:xfrm>
            <a:off x="7893172" y="4286250"/>
            <a:ext cx="1747594" cy="461665"/>
          </a:xfrm>
          <a:prstGeom prst="rect">
            <a:avLst/>
          </a:prstGeom>
          <a:noFill/>
          <a:ln>
            <a:noFill/>
          </a:ln>
          <a:extLst>
            <a:ext uri="{909E8E84-426E-40DD-AFC4-6F175D3DCCD1}">
              <a14:hiddenFil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2400" dirty="0">
                <a:solidFill>
                  <a:srgbClr val="0A0C0E"/>
                </a:solidFill>
                <a:latin typeface="Times New Roman" panose="02020603050405020304" pitchFamily="18" charset="0"/>
                <a:cs typeface="Times New Roman" panose="02020603050405020304" pitchFamily="18" charset="0"/>
              </a:rPr>
              <a:t>Bread Board</a:t>
            </a:r>
          </a:p>
        </p:txBody>
      </p:sp>
      <p:sp>
        <p:nvSpPr>
          <p:cNvPr id="2" name="Slide Number Placeholder 1">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FCB44C3D-5BAB-48A5-B6FD-F364BEB05745}"/>
              </a:ext>
            </a:extLst>
          </p:cNvPr>
          <p:cNvSpPr>
            <a:spLocks noGrp="1"/>
          </p:cNvSpPr>
          <p:nvPr>
            <p:ph type="sldNum" sz="quarter" idx="11"/>
          </p:nvPr>
        </p:nvSpPr>
        <p:spPr/>
        <p:txBody>
          <a:bodyPr/>
          <a:lstStyle/>
          <a:p>
            <a:fld id="{F36C87F6-986D-49E6-AF40-1B3A1EE8064D}" type="slidenum">
              <a:rPr lang="en-US" sz="1600" smtClean="0"/>
              <a:pPr/>
              <a:t>19</a:t>
            </a:fld>
            <a:endParaRPr lang="en-US" sz="1600" dirty="0"/>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126165271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218117">
                                            <p:txEl>
                                              <p:pRg st="0" end="0"/>
                                            </p:txEl>
                                          </p:spTgt>
                                        </p:tgtEl>
                                        <p:attrNameLst>
                                          <p:attrName>style.visibility</p:attrName>
                                        </p:attrNameLst>
                                      </p:cBhvr>
                                      <p:to>
                                        <p:strVal val="visible"/>
                                      </p:to>
                                    </p:set>
                                    <p:animEffect transition="in" filter="fade">
                                      <p:cBhvr>
                                        <p:cTn id="7" dur="3000"/>
                                        <p:tgtEl>
                                          <p:spTgt spid="21811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fld id="{F36C87F6-986D-49E6-AF40-1B3A1EE8064D}" type="slidenum">
              <a:rPr lang="en-US" smtClean="0"/>
              <a:pPr/>
              <a:t>2</a:t>
            </a:fld>
            <a:endParaRPr lang="en-US"/>
          </a:p>
        </p:txBody>
      </p:sp>
      <p:sp>
        <p:nvSpPr>
          <p:cNvPr id="5" name="Rectangle 4"/>
          <p:cNvSpPr/>
          <p:nvPr/>
        </p:nvSpPr>
        <p:spPr>
          <a:xfrm>
            <a:off x="1065212" y="283577"/>
            <a:ext cx="10514172" cy="6007157"/>
          </a:xfrm>
          <a:prstGeom prst="rect">
            <a:avLst/>
          </a:prstGeom>
        </p:spPr>
        <p:txBody>
          <a:bodyPr wrap="square">
            <a:spAutoFit/>
          </a:bodyPr>
          <a:lstStyle/>
          <a:p>
            <a:pPr algn="ctr"/>
            <a:r>
              <a:rPr lang="en-US" dirty="0" smtClean="0">
                <a:solidFill>
                  <a:srgbClr val="000000"/>
                </a:solidFill>
                <a:latin typeface="Times New Roman" panose="02020603050405020304" pitchFamily="18" charset="0"/>
                <a:ea typeface="Calibri" panose="020F0502020204030204" pitchFamily="34" charset="0"/>
                <a:cs typeface="Times New Roman" panose="02020603050405020304" pitchFamily="18" charset="0"/>
              </a:rPr>
              <a:t>Topic </a:t>
            </a:r>
          </a:p>
          <a:p>
            <a:pPr algn="ctr"/>
            <a:r>
              <a:rPr lang="en-US" dirty="0" smtClean="0">
                <a:solidFill>
                  <a:srgbClr val="000000"/>
                </a:solidFill>
                <a:latin typeface="Times New Roman" panose="02020603050405020304" pitchFamily="18" charset="0"/>
                <a:ea typeface="Calibri" panose="020F0502020204030204" pitchFamily="34" charset="0"/>
                <a:cs typeface="Times New Roman" panose="02020603050405020304" pitchFamily="18" charset="0"/>
              </a:rPr>
              <a:t>Future </a:t>
            </a: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Technologies and Applications </a:t>
            </a:r>
            <a:endParaRPr lang="en-US" dirty="0" smtClean="0">
              <a:solidFill>
                <a:srgbClr val="000000"/>
              </a:solidFill>
              <a:latin typeface="Times New Roman" panose="02020603050405020304" pitchFamily="18" charset="0"/>
              <a:ea typeface="Calibri" panose="020F0502020204030204" pitchFamily="34" charset="0"/>
              <a:cs typeface="Times New Roman" panose="02020603050405020304" pitchFamily="18" charset="0"/>
            </a:endParaRPr>
          </a:p>
          <a:p>
            <a:pPr algn="ctr"/>
            <a:endParaRPr lang="en-US" dirty="0" smtClean="0">
              <a:solidFill>
                <a:srgbClr val="000000"/>
              </a:solidFill>
              <a:latin typeface="Times New Roman" panose="02020603050405020304" pitchFamily="18" charset="0"/>
              <a:ea typeface="Calibri" panose="020F0502020204030204" pitchFamily="34" charset="0"/>
              <a:cs typeface="Times New Roman" panose="02020603050405020304" pitchFamily="18" charset="0"/>
            </a:endParaRPr>
          </a:p>
          <a:p>
            <a:pPr algn="ctr"/>
            <a:r>
              <a:rPr lang="en-US" sz="2000" dirty="0" smtClean="0">
                <a:solidFill>
                  <a:srgbClr val="0A0C0E"/>
                </a:solidFill>
                <a:latin typeface="Times New Roman" panose="02020603050405020304" pitchFamily="18" charset="0"/>
                <a:cs typeface="Times New Roman" panose="02020603050405020304" pitchFamily="18" charset="0"/>
              </a:rPr>
              <a:t>Title</a:t>
            </a:r>
          </a:p>
          <a:p>
            <a:pPr algn="ctr"/>
            <a:r>
              <a:rPr lang="en-US" sz="2000" dirty="0" smtClean="0">
                <a:solidFill>
                  <a:srgbClr val="0A0C0E"/>
                </a:solidFill>
                <a:latin typeface="Times New Roman" panose="02020603050405020304" pitchFamily="18" charset="0"/>
                <a:cs typeface="Times New Roman" panose="02020603050405020304" pitchFamily="18" charset="0"/>
              </a:rPr>
              <a:t>Things </a:t>
            </a:r>
            <a:r>
              <a:rPr lang="en-US" sz="2000" dirty="0">
                <a:solidFill>
                  <a:srgbClr val="0A0C0E"/>
                </a:solidFill>
                <a:latin typeface="Times New Roman" panose="02020603050405020304" pitchFamily="18" charset="0"/>
                <a:cs typeface="Times New Roman" panose="02020603050405020304" pitchFamily="18" charset="0"/>
              </a:rPr>
              <a:t>We Should Not Do In Future Radios</a:t>
            </a:r>
          </a:p>
          <a:p>
            <a:pPr algn="ctr"/>
            <a:r>
              <a:rPr lang="en-US" sz="2000" dirty="0">
                <a:solidFill>
                  <a:srgbClr val="0A0C0E"/>
                </a:solidFill>
                <a:latin typeface="Times New Roman" panose="02020603050405020304" pitchFamily="18" charset="0"/>
                <a:cs typeface="Times New Roman" panose="02020603050405020304" pitchFamily="18" charset="0"/>
              </a:rPr>
              <a:t>(Future Designs Should Not Include Past Mistakes)</a:t>
            </a:r>
            <a:endParaRPr lang="en-US" sz="2000" dirty="0">
              <a:latin typeface="Times New Roman" panose="02020603050405020304" pitchFamily="18" charset="0"/>
              <a:cs typeface="Times New Roman" panose="02020603050405020304" pitchFamily="18" charset="0"/>
            </a:endParaRPr>
          </a:p>
          <a:p>
            <a:endParaRPr lang="en-US" sz="20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en-US" dirty="0">
                <a:latin typeface="Times New Roman" panose="02020603050405020304" pitchFamily="18" charset="0"/>
                <a:ea typeface="Calibri" panose="020F0502020204030204" pitchFamily="34" charset="0"/>
                <a:cs typeface="Times New Roman" panose="02020603050405020304" pitchFamily="18" charset="0"/>
              </a:rPr>
              <a:t>Wireless technology is a shining example of a disruptive innovation that has changed society in remarkable ways. The innovation has altered how people communicate, how people access information, how people are entertained, and how people conduct and schedule their social lives. Every human activity advances and grows through a number of influences. One is experience, one is market forces, another is effective education, and yet another is common wisdom. </a:t>
            </a:r>
            <a:r>
              <a:rPr lang="en-US" b="1" i="1" dirty="0">
                <a:latin typeface="Times New Roman" panose="02020603050405020304" pitchFamily="18" charset="0"/>
                <a:ea typeface="Calibri" panose="020F0502020204030204" pitchFamily="34" charset="0"/>
                <a:cs typeface="Times New Roman" panose="02020603050405020304" pitchFamily="18" charset="0"/>
              </a:rPr>
              <a:t>Common wisdom is entrenched perspectives and levels of understanding accepted by the community as guide posts of the process. In fact there are many examples to be found in the wireless community of common wisdom being faulty. Samuel Clemens’ comment “It </a:t>
            </a:r>
            <a:r>
              <a:rPr lang="en-US" b="1" i="1" dirty="0" err="1">
                <a:latin typeface="Times New Roman" panose="02020603050405020304" pitchFamily="18" charset="0"/>
                <a:ea typeface="Calibri" panose="020F0502020204030204" pitchFamily="34" charset="0"/>
                <a:cs typeface="Times New Roman" panose="02020603050405020304" pitchFamily="18" charset="0"/>
              </a:rPr>
              <a:t>ain’t</a:t>
            </a:r>
            <a:r>
              <a:rPr lang="en-US" b="1" i="1" dirty="0">
                <a:latin typeface="Times New Roman" panose="02020603050405020304" pitchFamily="18" charset="0"/>
                <a:ea typeface="Calibri" panose="020F0502020204030204" pitchFamily="34" charset="0"/>
                <a:cs typeface="Times New Roman" panose="02020603050405020304" pitchFamily="18" charset="0"/>
              </a:rPr>
              <a:t> what you don’t know that gets you in trouble, it’s what you know for sure that just </a:t>
            </a:r>
            <a:r>
              <a:rPr lang="en-US" b="1" i="1" dirty="0" err="1">
                <a:latin typeface="Times New Roman" panose="02020603050405020304" pitchFamily="18" charset="0"/>
                <a:ea typeface="Calibri" panose="020F0502020204030204" pitchFamily="34" charset="0"/>
                <a:cs typeface="Times New Roman" panose="02020603050405020304" pitchFamily="18" charset="0"/>
              </a:rPr>
              <a:t>ain’t</a:t>
            </a:r>
            <a:r>
              <a:rPr lang="en-US" b="1" i="1" dirty="0">
                <a:latin typeface="Times New Roman" panose="02020603050405020304" pitchFamily="18" charset="0"/>
                <a:ea typeface="Calibri" panose="020F0502020204030204" pitchFamily="34" charset="0"/>
                <a:cs typeface="Times New Roman" panose="02020603050405020304" pitchFamily="18" charset="0"/>
              </a:rPr>
              <a:t> so” The wireless community is not free of entrenched faulty common wisdom which is passed on to successive practitioners of the art. Universities are just as liable as industry for not examining and questioning common wisdom. In this presentation we examine the evolution of wireless technology from the early days through now and show how a number of wisdoms can be shown to not be wise but never-the-less have become entrenched in the fabric of our wireless technology </a:t>
            </a:r>
            <a:endParaRPr lang="en-US" b="1" i="1"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1157107029"/>
      </p:ext>
    </p:extLst>
  </p:cSld>
  <p:clrMapOvr>
    <a:masterClrMapping/>
  </p:clrMapOvr>
  <mc:AlternateContent>
    <mc:Choice xmlns:mc="http://schemas.openxmlformats.org/markup-compatibility/2006" xmlns:p14="http://schemas.microsoft.com/office/powerpoint/2010/main" xmlns:p="http://schemas.openxmlformats.org/presentationml/2006/main" xmlns:r="http://schemas.openxmlformats.org/officeDocument/2006/relationships" xmlns:a="http://schemas.openxmlformats.org/drawingml/2006/main" xmlns="" Requires="p14">
      <p:transition spd="slow" p14:dur="2000"/>
    </mc:Choice>
    <mc:Fallback>
      <mp:transition xmlns:mp="http://schemas.microsoft.com/office/mac/powerpoint/2008/main" spd="slow"/>
    </mc:Fallback>
  </mc:AlternateContent>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4514" name="Rectangle 2">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FD4AE0C6-021F-436C-A46E-A098718F8F92}"/>
              </a:ext>
            </a:extLst>
          </p:cNvPr>
          <p:cNvSpPr>
            <a:spLocks noGrp="1" noChangeArrowheads="1"/>
          </p:cNvSpPr>
          <p:nvPr>
            <p:ph type="title"/>
          </p:nvPr>
        </p:nvSpPr>
        <p:spPr>
          <a:xfrm>
            <a:off x="2665413" y="609601"/>
            <a:ext cx="6875463" cy="898525"/>
          </a:xfrm>
          <a:noFill/>
        </p:spPr>
        <p:txBody>
          <a:bodyPr/>
          <a:lstStyle/>
          <a:p>
            <a:pPr algn="ctr" eaLnBrk="1" hangingPunct="1"/>
            <a:r>
              <a:rPr lang="en-US" altLang="en-US" sz="4400" b="0" dirty="0">
                <a:ln w="0"/>
                <a:solidFill>
                  <a:srgbClr val="0A0C0E"/>
                </a:solidFill>
                <a:effectLst/>
                <a:latin typeface="Times New Roman" panose="02020603050405020304" pitchFamily="18" charset="0"/>
                <a:cs typeface="Times New Roman" panose="02020603050405020304" pitchFamily="18" charset="0"/>
              </a:rPr>
              <a:t>Super-Heterodyne Receiver</a:t>
            </a:r>
          </a:p>
        </p:txBody>
      </p:sp>
      <p:graphicFrame>
        <p:nvGraphicFramePr>
          <p:cNvPr id="64515" name="Object 3">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6DC1E4A0-81EC-4AD6-94DA-8DB8CE170D88}"/>
              </a:ext>
            </a:extLst>
          </p:cNvPr>
          <p:cNvGraphicFramePr>
            <a:graphicFrameLocks noChangeAspect="1"/>
          </p:cNvGraphicFramePr>
          <p:nvPr/>
        </p:nvGraphicFramePr>
        <p:xfrm>
          <a:off x="1979613" y="1600200"/>
          <a:ext cx="8321675" cy="2478088"/>
        </p:xfrm>
        <a:graphic>
          <a:graphicData uri="http://schemas.openxmlformats.org/presentationml/2006/ole">
            <p:oleObj spid="_x0000_s93243" name="CorelDRAW" r:id="rId3" imgW="7594600" imgH="2286000" progId="">
              <p:embed/>
            </p:oleObj>
          </a:graphicData>
        </a:graphic>
      </p:graphicFrame>
      <p:pic>
        <p:nvPicPr>
          <p:cNvPr id="64516" name="Picture 4">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ECBD2FAB-69E7-451F-9A1F-8EB7F3869561}"/>
              </a:ext>
            </a:extLst>
          </p:cNvPr>
          <p:cNvPicPr>
            <a:picLocks noChangeAspect="1" noChangeArrowheads="1"/>
          </p:cNvPicPr>
          <p:nvPr/>
        </p:nvPicPr>
        <p:blipFill>
          <a:blip r:embed="rId4">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rcRect/>
          <a:stretch>
            <a:fillRect/>
          </a:stretch>
        </p:blipFill>
        <p:spPr bwMode="auto">
          <a:xfrm>
            <a:off x="1979612" y="4343401"/>
            <a:ext cx="8458200" cy="2238375"/>
          </a:xfrm>
          <a:prstGeom prst="rect">
            <a:avLst/>
          </a:prstGeom>
          <a:noFill/>
          <a:ln>
            <a:noFill/>
          </a:ln>
          <a:extLst>
            <a:ext uri="{909E8E84-426E-40DD-AFC4-6F175D3DCCD1}">
              <a14:hiddenFil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pic>
      <p:sp>
        <p:nvSpPr>
          <p:cNvPr id="64517" name="Rectangle 5">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D1BAE5C9-5E83-4DD5-BB5A-A5E202C8EB46}"/>
              </a:ext>
            </a:extLst>
          </p:cNvPr>
          <p:cNvSpPr>
            <a:spLocks noChangeArrowheads="1"/>
          </p:cNvSpPr>
          <p:nvPr/>
        </p:nvSpPr>
        <p:spPr bwMode="auto">
          <a:xfrm>
            <a:off x="5842377" y="5867401"/>
            <a:ext cx="3336170" cy="400110"/>
          </a:xfrm>
          <a:prstGeom prst="rect">
            <a:avLst/>
          </a:prstGeom>
          <a:noFill/>
          <a:ln>
            <a:noFill/>
          </a:ln>
          <a:extLst>
            <a:ext uri="{909E8E84-426E-40DD-AFC4-6F175D3DCCD1}">
              <a14:hiddenFil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2000" dirty="0">
                <a:solidFill>
                  <a:srgbClr val="0A0C0E"/>
                </a:solidFill>
                <a:latin typeface="Times New Roman" panose="02020603050405020304" pitchFamily="18" charset="0"/>
                <a:cs typeface="Times New Roman" panose="02020603050405020304" pitchFamily="18" charset="0"/>
              </a:rPr>
              <a:t>From Disclosure: June 3, 1918</a:t>
            </a:r>
          </a:p>
        </p:txBody>
      </p:sp>
      <p:sp>
        <p:nvSpPr>
          <p:cNvPr id="64518" name="Text Box 6">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4CC24E87-E074-442C-8E5D-56D8688F2706}"/>
              </a:ext>
            </a:extLst>
          </p:cNvPr>
          <p:cNvSpPr txBox="1">
            <a:spLocks noChangeArrowheads="1"/>
          </p:cNvSpPr>
          <p:nvPr/>
        </p:nvSpPr>
        <p:spPr bwMode="auto">
          <a:xfrm>
            <a:off x="5156598" y="3886201"/>
            <a:ext cx="4953793" cy="400110"/>
          </a:xfrm>
          <a:prstGeom prst="rect">
            <a:avLst/>
          </a:prstGeom>
          <a:noFill/>
          <a:ln>
            <a:noFill/>
          </a:ln>
          <a:extLst>
            <a:ext uri="{909E8E84-426E-40DD-AFC4-6F175D3DCCD1}">
              <a14:hiddenFil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2000" dirty="0">
                <a:solidFill>
                  <a:srgbClr val="0A0C0E"/>
                </a:solidFill>
                <a:latin typeface="Times New Roman" panose="02020603050405020304" pitchFamily="18" charset="0"/>
                <a:cs typeface="Times New Roman" panose="02020603050405020304" pitchFamily="18" charset="0"/>
              </a:rPr>
              <a:t>Edwin Armstrong’s Super-Heterodyne Patent</a:t>
            </a:r>
          </a:p>
        </p:txBody>
      </p:sp>
      <p:sp>
        <p:nvSpPr>
          <p:cNvPr id="2" name="Slide Number Placeholder 1">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4D15D908-7180-4357-BC7B-94099048E632}"/>
              </a:ext>
            </a:extLst>
          </p:cNvPr>
          <p:cNvSpPr>
            <a:spLocks noGrp="1"/>
          </p:cNvSpPr>
          <p:nvPr>
            <p:ph type="sldNum" sz="quarter" idx="11"/>
          </p:nvPr>
        </p:nvSpPr>
        <p:spPr/>
        <p:txBody>
          <a:bodyPr/>
          <a:lstStyle/>
          <a:p>
            <a:fld id="{F36C87F6-986D-49E6-AF40-1B3A1EE8064D}" type="slidenum">
              <a:rPr lang="en-US" sz="1600" smtClean="0"/>
              <a:pPr/>
              <a:t>20</a:t>
            </a:fld>
            <a:endParaRPr lang="en-US" sz="1600" dirty="0"/>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415336887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0658" name="Title 1">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8639D40D-3DF0-46D0-B4BD-79FD9D0065BB}"/>
              </a:ext>
            </a:extLst>
          </p:cNvPr>
          <p:cNvSpPr>
            <a:spLocks noGrp="1"/>
          </p:cNvSpPr>
          <p:nvPr>
            <p:ph type="title"/>
          </p:nvPr>
        </p:nvSpPr>
        <p:spPr>
          <a:xfrm>
            <a:off x="1979612" y="457200"/>
            <a:ext cx="8229600" cy="762000"/>
          </a:xfrm>
        </p:spPr>
        <p:txBody>
          <a:bodyPr/>
          <a:lstStyle/>
          <a:p>
            <a:pPr algn="ctr"/>
            <a:r>
              <a:rPr lang="en-US" altLang="en-US" sz="3200" b="0" dirty="0">
                <a:ln w="0"/>
                <a:solidFill>
                  <a:srgbClr val="0A0C0E"/>
                </a:solidFill>
                <a:effectLst/>
                <a:latin typeface="Times New Roman" panose="02020603050405020304" pitchFamily="18" charset="0"/>
                <a:cs typeface="Times New Roman" panose="02020603050405020304" pitchFamily="18" charset="0"/>
              </a:rPr>
              <a:t>Radio During the World War: (1914-1919)</a:t>
            </a:r>
          </a:p>
        </p:txBody>
      </p:sp>
      <p:sp>
        <p:nvSpPr>
          <p:cNvPr id="70659" name="Content Placeholder 2">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253EAEC0-8CBF-4863-BCE7-583C7324D500}"/>
              </a:ext>
            </a:extLst>
          </p:cNvPr>
          <p:cNvSpPr>
            <a:spLocks noGrp="1"/>
          </p:cNvSpPr>
          <p:nvPr>
            <p:ph idx="1"/>
          </p:nvPr>
        </p:nvSpPr>
        <p:spPr>
          <a:xfrm>
            <a:off x="1827212" y="1600200"/>
            <a:ext cx="8229600" cy="4495800"/>
          </a:xfrm>
        </p:spPr>
        <p:txBody>
          <a:bodyPr/>
          <a:lstStyle/>
          <a:p>
            <a:r>
              <a:rPr lang="en-US" altLang="en-US" dirty="0">
                <a:solidFill>
                  <a:srgbClr val="0A0C0E"/>
                </a:solidFill>
                <a:latin typeface="Times New Roman" panose="02020603050405020304" pitchFamily="18" charset="0"/>
                <a:cs typeface="Times New Roman" panose="02020603050405020304" pitchFamily="18" charset="0"/>
              </a:rPr>
              <a:t>Vacuum Tube Equipment Revolutionized Radio</a:t>
            </a:r>
          </a:p>
          <a:p>
            <a:r>
              <a:rPr lang="en-US" altLang="en-US" dirty="0">
                <a:solidFill>
                  <a:srgbClr val="0A0C0E"/>
                </a:solidFill>
                <a:latin typeface="Times New Roman" panose="02020603050405020304" pitchFamily="18" charset="0"/>
                <a:cs typeface="Times New Roman" panose="02020603050405020304" pitchFamily="18" charset="0"/>
              </a:rPr>
              <a:t>All Amateur and Commercial Radio Activity Ceased on 7-April 1917 when US entered War</a:t>
            </a:r>
          </a:p>
          <a:p>
            <a:r>
              <a:rPr lang="en-US" altLang="en-US" dirty="0">
                <a:solidFill>
                  <a:srgbClr val="0A0C0E"/>
                </a:solidFill>
                <a:latin typeface="Times New Roman" panose="02020603050405020304" pitchFamily="18" charset="0"/>
                <a:cs typeface="Times New Roman" panose="02020603050405020304" pitchFamily="18" charset="0"/>
              </a:rPr>
              <a:t>Illegal for private citizens to posses a radio Transmitter or Receiver. </a:t>
            </a:r>
          </a:p>
          <a:p>
            <a:r>
              <a:rPr lang="en-US" altLang="en-US" dirty="0">
                <a:solidFill>
                  <a:srgbClr val="0A0C0E"/>
                </a:solidFill>
                <a:latin typeface="Times New Roman" panose="02020603050405020304" pitchFamily="18" charset="0"/>
                <a:cs typeface="Times New Roman" panose="02020603050405020304" pitchFamily="18" charset="0"/>
              </a:rPr>
              <a:t> US Navy Purchased Nearly All Commercial Radio Companies in US to Avoid Foreign Control</a:t>
            </a:r>
          </a:p>
          <a:p>
            <a:r>
              <a:rPr lang="en-US" altLang="en-US" dirty="0">
                <a:solidFill>
                  <a:srgbClr val="0A0C0E"/>
                </a:solidFill>
                <a:latin typeface="Times New Roman" panose="02020603050405020304" pitchFamily="18" charset="0"/>
                <a:cs typeface="Times New Roman" panose="02020603050405020304" pitchFamily="18" charset="0"/>
              </a:rPr>
              <a:t>Congress was unhappy with ownership of US commercial stations.</a:t>
            </a:r>
          </a:p>
        </p:txBody>
      </p:sp>
      <p:sp>
        <p:nvSpPr>
          <p:cNvPr id="2" name="Slide Number Placeholder 1">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F0D3FAEF-456C-4594-B053-0867A14F6E31}"/>
              </a:ext>
            </a:extLst>
          </p:cNvPr>
          <p:cNvSpPr>
            <a:spLocks noGrp="1"/>
          </p:cNvSpPr>
          <p:nvPr>
            <p:ph type="sldNum" sz="quarter" idx="11"/>
          </p:nvPr>
        </p:nvSpPr>
        <p:spPr/>
        <p:txBody>
          <a:bodyPr/>
          <a:lstStyle/>
          <a:p>
            <a:fld id="{F36C87F6-986D-49E6-AF40-1B3A1EE8064D}" type="slidenum">
              <a:rPr lang="en-US" sz="1600" smtClean="0"/>
              <a:pPr/>
              <a:t>21</a:t>
            </a:fld>
            <a:endParaRPr lang="en-US" sz="1600" dirty="0"/>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1322036740"/>
      </p:ext>
    </p:extLst>
  </p:cSld>
  <p:clrMapOvr>
    <a:masterClrMapping/>
  </p:clrMapOvr>
  <mc:AlternateContent>
    <mc:Choice xmlns:mc="http://schemas.openxmlformats.org/markup-compatibility/2006" xmlns:p14="http://schemas.microsoft.com/office/powerpoint/2010/main" xmlns:p="http://schemas.openxmlformats.org/presentationml/2006/main" xmlns:r="http://schemas.openxmlformats.org/officeDocument/2006/relationships" xmlns:a="http://schemas.openxmlformats.org/drawingml/2006/main" xmlns="" Requires="p14">
      <p:transition spd="slow" p14:dur="2000"/>
    </mc:Choice>
    <mc:Fallback>
      <mp:transition xmlns:mp="http://schemas.microsoft.com/office/mac/powerpoint/2008/mai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1682" name="Title 1">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364ACD16-A0CB-4113-86D9-7EF0D5F6B23F}"/>
              </a:ext>
            </a:extLst>
          </p:cNvPr>
          <p:cNvSpPr>
            <a:spLocks noGrp="1"/>
          </p:cNvSpPr>
          <p:nvPr>
            <p:ph type="title"/>
          </p:nvPr>
        </p:nvSpPr>
        <p:spPr>
          <a:xfrm>
            <a:off x="1979612" y="457200"/>
            <a:ext cx="8229600" cy="838200"/>
          </a:xfrm>
        </p:spPr>
        <p:txBody>
          <a:bodyPr/>
          <a:lstStyle/>
          <a:p>
            <a:pPr algn="ctr"/>
            <a:r>
              <a:rPr lang="en-US" altLang="en-US" sz="4000" b="0" dirty="0">
                <a:ln w="0"/>
                <a:solidFill>
                  <a:srgbClr val="0A0C0E"/>
                </a:solidFill>
                <a:effectLst/>
                <a:latin typeface="Times New Roman" panose="02020603050405020304" pitchFamily="18" charset="0"/>
                <a:cs typeface="Times New Roman" panose="02020603050405020304" pitchFamily="18" charset="0"/>
              </a:rPr>
              <a:t>US Navy Sponsored Radio Cartel</a:t>
            </a:r>
          </a:p>
        </p:txBody>
      </p:sp>
      <p:sp>
        <p:nvSpPr>
          <p:cNvPr id="3" name="Content Placeholder 2">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BC824713-C386-4FCF-994D-0978FCE3646A}"/>
              </a:ext>
            </a:extLst>
          </p:cNvPr>
          <p:cNvSpPr>
            <a:spLocks noGrp="1"/>
          </p:cNvSpPr>
          <p:nvPr>
            <p:ph idx="1"/>
          </p:nvPr>
        </p:nvSpPr>
        <p:spPr>
          <a:xfrm>
            <a:off x="1979612" y="1371600"/>
            <a:ext cx="8229600" cy="4495800"/>
          </a:xfrm>
        </p:spPr>
        <p:txBody>
          <a:bodyPr/>
          <a:lstStyle/>
          <a:p>
            <a:r>
              <a:rPr lang="en-US" altLang="en-US" dirty="0">
                <a:solidFill>
                  <a:srgbClr val="0A0C0E"/>
                </a:solidFill>
                <a:latin typeface="Times New Roman" panose="02020603050405020304" pitchFamily="18" charset="0"/>
                <a:cs typeface="Times New Roman" panose="02020603050405020304" pitchFamily="18" charset="0"/>
              </a:rPr>
              <a:t>Compromise: New American Controlled Cartel formed to acquire assets of commercial stations and radio manufacturing industry:</a:t>
            </a:r>
          </a:p>
          <a:p>
            <a:r>
              <a:rPr lang="en-US" altLang="en-US" dirty="0">
                <a:solidFill>
                  <a:srgbClr val="0A0C0E"/>
                </a:solidFill>
                <a:latin typeface="Times New Roman" panose="02020603050405020304" pitchFamily="18" charset="0"/>
                <a:cs typeface="Times New Roman" panose="02020603050405020304" pitchFamily="18" charset="0"/>
              </a:rPr>
              <a:t>Partners:   AT&amp;T                     10.3%</a:t>
            </a:r>
          </a:p>
          <a:p>
            <a:pPr>
              <a:buFont typeface="Wingdings" panose="05000000000000000000" pitchFamily="2" charset="2"/>
              <a:buNone/>
            </a:pPr>
            <a:r>
              <a:rPr lang="en-US" altLang="en-US" dirty="0">
                <a:solidFill>
                  <a:srgbClr val="0A0C0E"/>
                </a:solidFill>
                <a:latin typeface="Times New Roman" panose="02020603050405020304" pitchFamily="18" charset="0"/>
                <a:cs typeface="Times New Roman" panose="02020603050405020304" pitchFamily="18" charset="0"/>
              </a:rPr>
              <a:t>			 General Electric     30.1% </a:t>
            </a:r>
          </a:p>
          <a:p>
            <a:pPr>
              <a:buFont typeface="Wingdings" panose="05000000000000000000" pitchFamily="2" charset="2"/>
              <a:buNone/>
            </a:pPr>
            <a:r>
              <a:rPr lang="en-US" altLang="en-US" dirty="0">
                <a:solidFill>
                  <a:srgbClr val="0A0C0E"/>
                </a:solidFill>
                <a:latin typeface="Times New Roman" panose="02020603050405020304" pitchFamily="18" charset="0"/>
                <a:cs typeface="Times New Roman" panose="02020603050405020304" pitchFamily="18" charset="0"/>
              </a:rPr>
              <a:t>			 Westinghouse         20.6%</a:t>
            </a:r>
          </a:p>
          <a:p>
            <a:pPr>
              <a:buFont typeface="Wingdings" panose="05000000000000000000" pitchFamily="2" charset="2"/>
              <a:buNone/>
            </a:pPr>
            <a:r>
              <a:rPr lang="en-US" altLang="en-US" dirty="0">
                <a:solidFill>
                  <a:srgbClr val="0A0C0E"/>
                </a:solidFill>
                <a:latin typeface="Times New Roman" panose="02020603050405020304" pitchFamily="18" charset="0"/>
                <a:cs typeface="Times New Roman" panose="02020603050405020304" pitchFamily="18" charset="0"/>
              </a:rPr>
              <a:t>			 United Fruit             4.1%</a:t>
            </a:r>
          </a:p>
          <a:p>
            <a:pPr>
              <a:buFont typeface="Wingdings" panose="05000000000000000000" pitchFamily="2" charset="2"/>
              <a:buNone/>
            </a:pPr>
            <a:r>
              <a:rPr lang="en-US" altLang="en-US" dirty="0">
                <a:solidFill>
                  <a:srgbClr val="0A0C0E"/>
                </a:solidFill>
                <a:latin typeface="Times New Roman" panose="02020603050405020304" pitchFamily="18" charset="0"/>
                <a:cs typeface="Times New Roman" panose="02020603050405020304" pitchFamily="18" charset="0"/>
              </a:rPr>
              <a:t>			 American Marconi 34.9%</a:t>
            </a:r>
          </a:p>
          <a:p>
            <a:r>
              <a:rPr lang="en-US" altLang="en-US" dirty="0">
                <a:solidFill>
                  <a:srgbClr val="0A0C0E"/>
                </a:solidFill>
                <a:latin typeface="Times New Roman" panose="02020603050405020304" pitchFamily="18" charset="0"/>
                <a:cs typeface="Times New Roman" panose="02020603050405020304" pitchFamily="18" charset="0"/>
              </a:rPr>
              <a:t>Radio Corporation of America  (RCA)</a:t>
            </a:r>
            <a:endParaRPr lang="en-US" altLang="en-US" dirty="0"/>
          </a:p>
        </p:txBody>
      </p:sp>
      <p:sp>
        <p:nvSpPr>
          <p:cNvPr id="2" name="Slide Number Placeholder 1">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E7D7FA6F-BD20-4022-8352-56E61FB6D526}"/>
              </a:ext>
            </a:extLst>
          </p:cNvPr>
          <p:cNvSpPr>
            <a:spLocks noGrp="1"/>
          </p:cNvSpPr>
          <p:nvPr>
            <p:ph type="sldNum" sz="quarter" idx="11"/>
          </p:nvPr>
        </p:nvSpPr>
        <p:spPr/>
        <p:txBody>
          <a:bodyPr/>
          <a:lstStyle/>
          <a:p>
            <a:fld id="{F36C87F6-986D-49E6-AF40-1B3A1EE8064D}" type="slidenum">
              <a:rPr lang="en-US" sz="1600" smtClean="0"/>
              <a:pPr/>
              <a:t>22</a:t>
            </a:fld>
            <a:endParaRPr lang="en-US" sz="1600" dirty="0"/>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3219263147"/>
      </p:ext>
    </p:extLst>
  </p:cSld>
  <p:clrMapOvr>
    <a:masterClrMapping/>
  </p:clrMapOvr>
  <mc:AlternateContent>
    <mc:Choice xmlns:mc="http://schemas.openxmlformats.org/markup-compatibility/2006" xmlns:p14="http://schemas.microsoft.com/office/powerpoint/2010/main" xmlns:p="http://schemas.openxmlformats.org/presentationml/2006/main" xmlns:r="http://schemas.openxmlformats.org/officeDocument/2006/relationships" xmlns:a="http://schemas.openxmlformats.org/drawingml/2006/main" xmlns="" Requires="p14">
      <p:transition spd="slow" p14:dur="2000"/>
    </mc:Choice>
    <mc:Fallback>
      <mp:transition xmlns:mp="http://schemas.microsoft.com/office/mac/powerpoint/2008/mai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anim calcmode="lin" valueType="num">
                                      <p:cBhvr additive="base">
                                        <p:cTn id="7" dur="30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8" dur="30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2706" name="Title 1">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1548E13D-8278-4DC4-98D6-E3FA7798999F}"/>
              </a:ext>
            </a:extLst>
          </p:cNvPr>
          <p:cNvSpPr>
            <a:spLocks noGrp="1"/>
          </p:cNvSpPr>
          <p:nvPr>
            <p:ph type="title"/>
          </p:nvPr>
        </p:nvSpPr>
        <p:spPr>
          <a:xfrm>
            <a:off x="3275012" y="304800"/>
            <a:ext cx="5840835" cy="762000"/>
          </a:xfrm>
        </p:spPr>
        <p:txBody>
          <a:bodyPr/>
          <a:lstStyle/>
          <a:p>
            <a:pPr algn="ctr"/>
            <a:r>
              <a:rPr lang="en-US" altLang="en-US" sz="4400" b="0" dirty="0">
                <a:ln w="0"/>
                <a:solidFill>
                  <a:srgbClr val="0A0C0E"/>
                </a:solidFill>
                <a:effectLst/>
                <a:latin typeface="Times New Roman" panose="02020603050405020304" pitchFamily="18" charset="0"/>
                <a:cs typeface="Times New Roman" panose="02020603050405020304" pitchFamily="18" charset="0"/>
              </a:rPr>
              <a:t>Application Evolution</a:t>
            </a:r>
          </a:p>
        </p:txBody>
      </p:sp>
      <p:sp>
        <p:nvSpPr>
          <p:cNvPr id="72707" name="Content Placeholder 2">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A1A11DB2-71BB-46F8-AAA6-EA7E872CE536}"/>
              </a:ext>
            </a:extLst>
          </p:cNvPr>
          <p:cNvSpPr>
            <a:spLocks noGrp="1"/>
          </p:cNvSpPr>
          <p:nvPr>
            <p:ph idx="1"/>
          </p:nvPr>
        </p:nvSpPr>
        <p:spPr>
          <a:xfrm>
            <a:off x="3122612" y="1676400"/>
            <a:ext cx="6629400" cy="3657600"/>
          </a:xfrm>
        </p:spPr>
        <p:txBody>
          <a:bodyPr>
            <a:normAutofit fontScale="92500" lnSpcReduction="10000"/>
          </a:bodyPr>
          <a:lstStyle/>
          <a:p>
            <a:r>
              <a:rPr lang="en-US" altLang="en-US" dirty="0">
                <a:solidFill>
                  <a:srgbClr val="0A0C0E"/>
                </a:solidFill>
                <a:latin typeface="Times New Roman" panose="02020603050405020304" pitchFamily="18" charset="0"/>
                <a:cs typeface="Times New Roman" panose="02020603050405020304" pitchFamily="18" charset="0"/>
              </a:rPr>
              <a:t>Wired Telegraphy: </a:t>
            </a:r>
          </a:p>
          <a:p>
            <a:pPr>
              <a:buFont typeface="Wingdings" panose="05000000000000000000" pitchFamily="2" charset="2"/>
              <a:buNone/>
            </a:pPr>
            <a:r>
              <a:rPr lang="en-US" altLang="en-US" dirty="0">
                <a:solidFill>
                  <a:srgbClr val="0A0C0E"/>
                </a:solidFill>
                <a:latin typeface="Times New Roman" panose="02020603050405020304" pitchFamily="18" charset="0"/>
                <a:cs typeface="Times New Roman" panose="02020603050405020304" pitchFamily="18" charset="0"/>
              </a:rPr>
              <a:t>		Symmetrical Point to Point </a:t>
            </a:r>
          </a:p>
          <a:p>
            <a:pPr>
              <a:buFont typeface="Wingdings" panose="05000000000000000000" pitchFamily="2" charset="2"/>
              <a:buNone/>
            </a:pPr>
            <a:endParaRPr lang="en-US" altLang="en-US" dirty="0">
              <a:solidFill>
                <a:srgbClr val="0A0C0E"/>
              </a:solidFill>
              <a:latin typeface="Times New Roman" panose="02020603050405020304" pitchFamily="18" charset="0"/>
              <a:cs typeface="Times New Roman" panose="02020603050405020304" pitchFamily="18" charset="0"/>
            </a:endParaRPr>
          </a:p>
          <a:p>
            <a:r>
              <a:rPr lang="en-US" altLang="en-US" dirty="0">
                <a:solidFill>
                  <a:srgbClr val="0A0C0E"/>
                </a:solidFill>
                <a:latin typeface="Times New Roman" panose="02020603050405020304" pitchFamily="18" charset="0"/>
                <a:cs typeface="Times New Roman" panose="02020603050405020304" pitchFamily="18" charset="0"/>
              </a:rPr>
              <a:t>Wireless Telegraphy (First use of Radio):</a:t>
            </a:r>
          </a:p>
          <a:p>
            <a:pPr lvl="1">
              <a:buFont typeface="Wingdings" panose="05000000000000000000" pitchFamily="2" charset="2"/>
              <a:buNone/>
            </a:pPr>
            <a:r>
              <a:rPr lang="en-US" altLang="en-US" dirty="0">
                <a:solidFill>
                  <a:srgbClr val="0A0C0E"/>
                </a:solidFill>
                <a:latin typeface="Times New Roman" panose="02020603050405020304" pitchFamily="18" charset="0"/>
                <a:cs typeface="Times New Roman" panose="02020603050405020304" pitchFamily="18" charset="0"/>
              </a:rPr>
              <a:t>		</a:t>
            </a:r>
            <a:r>
              <a:rPr lang="en-US" altLang="en-US" sz="2800" dirty="0">
                <a:solidFill>
                  <a:srgbClr val="0A0C0E"/>
                </a:solidFill>
                <a:latin typeface="Times New Roman" panose="02020603050405020304" pitchFamily="18" charset="0"/>
                <a:cs typeface="Times New Roman" panose="02020603050405020304" pitchFamily="18" charset="0"/>
              </a:rPr>
              <a:t>Unsymmetrical Point to Multipoint</a:t>
            </a:r>
          </a:p>
          <a:p>
            <a:pPr lvl="1">
              <a:buFont typeface="Wingdings" panose="05000000000000000000" pitchFamily="2" charset="2"/>
              <a:buNone/>
            </a:pPr>
            <a:r>
              <a:rPr lang="en-US" altLang="en-US" sz="2800" dirty="0">
                <a:solidFill>
                  <a:srgbClr val="0A0C0E"/>
                </a:solidFill>
                <a:latin typeface="Times New Roman" panose="02020603050405020304" pitchFamily="18" charset="0"/>
                <a:cs typeface="Times New Roman" panose="02020603050405020304" pitchFamily="18" charset="0"/>
              </a:rPr>
              <a:t>			No Precedence!</a:t>
            </a:r>
          </a:p>
          <a:p>
            <a:pPr lvl="1">
              <a:buFont typeface="Wingdings" panose="05000000000000000000" pitchFamily="2" charset="2"/>
              <a:buNone/>
            </a:pPr>
            <a:r>
              <a:rPr lang="en-US" altLang="en-US" sz="2800" dirty="0">
                <a:solidFill>
                  <a:srgbClr val="0A0C0E"/>
                </a:solidFill>
                <a:latin typeface="Times New Roman" panose="02020603050405020304" pitchFamily="18" charset="0"/>
                <a:cs typeface="Times New Roman" panose="02020603050405020304" pitchFamily="18" charset="0"/>
              </a:rPr>
              <a:t>	     Borrowed agriculture term!</a:t>
            </a:r>
          </a:p>
          <a:p>
            <a:pPr lvl="1">
              <a:buFont typeface="Wingdings" panose="05000000000000000000" pitchFamily="2" charset="2"/>
              <a:buNone/>
            </a:pPr>
            <a:r>
              <a:rPr lang="en-US" altLang="en-US" sz="2800" dirty="0">
                <a:solidFill>
                  <a:srgbClr val="0A0C0E"/>
                </a:solidFill>
                <a:latin typeface="Times New Roman" panose="02020603050405020304" pitchFamily="18" charset="0"/>
                <a:cs typeface="Times New Roman" panose="02020603050405020304" pitchFamily="18" charset="0"/>
              </a:rPr>
              <a:t>         Broadcasting (spreading of seeds)</a:t>
            </a:r>
          </a:p>
          <a:p>
            <a:pPr lvl="1">
              <a:buFont typeface="Wingdings" panose="05000000000000000000" pitchFamily="2" charset="2"/>
              <a:buNone/>
            </a:pPr>
            <a:endParaRPr lang="en-US" altLang="en-US" dirty="0"/>
          </a:p>
        </p:txBody>
      </p:sp>
      <p:sp>
        <p:nvSpPr>
          <p:cNvPr id="2" name="Slide Number Placeholder 1">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582F4E31-6C3F-4D2E-82A7-714D06E94DED}"/>
              </a:ext>
            </a:extLst>
          </p:cNvPr>
          <p:cNvSpPr>
            <a:spLocks noGrp="1"/>
          </p:cNvSpPr>
          <p:nvPr>
            <p:ph type="sldNum" sz="quarter" idx="11"/>
          </p:nvPr>
        </p:nvSpPr>
        <p:spPr/>
        <p:txBody>
          <a:bodyPr/>
          <a:lstStyle/>
          <a:p>
            <a:fld id="{F36C87F6-986D-49E6-AF40-1B3A1EE8064D}" type="slidenum">
              <a:rPr lang="en-US" sz="1600" smtClean="0"/>
              <a:pPr/>
              <a:t>23</a:t>
            </a:fld>
            <a:endParaRPr lang="en-US" sz="1600" dirty="0"/>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1685634512"/>
      </p:ext>
    </p:extLst>
  </p:cSld>
  <p:clrMapOvr>
    <a:masterClrMapping/>
  </p:clrMapOvr>
  <mc:AlternateContent>
    <mc:Choice xmlns:mc="http://schemas.openxmlformats.org/markup-compatibility/2006" xmlns:p14="http://schemas.microsoft.com/office/powerpoint/2010/main" xmlns:p="http://schemas.openxmlformats.org/presentationml/2006/main" xmlns:r="http://schemas.openxmlformats.org/officeDocument/2006/relationships" xmlns:a="http://schemas.openxmlformats.org/drawingml/2006/main" xmlns="" Requires="p14">
      <p:transition spd="slow" p14:dur="2000"/>
    </mc:Choice>
    <mc:Fallback>
      <mp:transition xmlns:mp="http://schemas.microsoft.com/office/mac/powerpoint/2008/mai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3730" name="Title 1">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0EFA6803-F706-4787-8D3F-FEE6A4CE1713}"/>
              </a:ext>
            </a:extLst>
          </p:cNvPr>
          <p:cNvSpPr>
            <a:spLocks noGrp="1"/>
          </p:cNvSpPr>
          <p:nvPr>
            <p:ph type="title"/>
          </p:nvPr>
        </p:nvSpPr>
        <p:spPr>
          <a:xfrm>
            <a:off x="1979612" y="457200"/>
            <a:ext cx="8229600" cy="685800"/>
          </a:xfrm>
        </p:spPr>
        <p:txBody>
          <a:bodyPr/>
          <a:lstStyle/>
          <a:p>
            <a:pPr algn="ctr"/>
            <a:r>
              <a:rPr lang="en-US" altLang="en-US" sz="4400" b="0" dirty="0">
                <a:ln w="0"/>
                <a:solidFill>
                  <a:srgbClr val="0A0C0E"/>
                </a:solidFill>
                <a:effectLst/>
                <a:latin typeface="Times New Roman" panose="02020603050405020304" pitchFamily="18" charset="0"/>
                <a:cs typeface="Times New Roman" panose="02020603050405020304" pitchFamily="18" charset="0"/>
              </a:rPr>
              <a:t>Commercial Broadcasting</a:t>
            </a:r>
          </a:p>
        </p:txBody>
      </p:sp>
      <p:sp>
        <p:nvSpPr>
          <p:cNvPr id="3" name="Content Placeholder 2">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A2FE932A-32F2-489A-89A5-29ACAF298C56}"/>
              </a:ext>
            </a:extLst>
          </p:cNvPr>
          <p:cNvSpPr>
            <a:spLocks noGrp="1"/>
          </p:cNvSpPr>
          <p:nvPr>
            <p:ph idx="1"/>
          </p:nvPr>
        </p:nvSpPr>
        <p:spPr>
          <a:xfrm>
            <a:off x="1979612" y="1447800"/>
            <a:ext cx="8229600" cy="4876800"/>
          </a:xfrm>
        </p:spPr>
        <p:txBody>
          <a:bodyPr/>
          <a:lstStyle/>
          <a:p>
            <a:r>
              <a:rPr lang="en-US" altLang="en-US" sz="2400" dirty="0">
                <a:solidFill>
                  <a:srgbClr val="0A0C0E"/>
                </a:solidFill>
                <a:latin typeface="Times New Roman" panose="02020603050405020304" pitchFamily="18" charset="0"/>
                <a:cs typeface="Times New Roman" panose="02020603050405020304" pitchFamily="18" charset="0"/>
              </a:rPr>
              <a:t>David Sarnoff: RCA General Manager 1921 &amp; VP 1922 </a:t>
            </a:r>
          </a:p>
          <a:p>
            <a:r>
              <a:rPr lang="en-US" altLang="en-US" sz="2400" dirty="0">
                <a:solidFill>
                  <a:srgbClr val="0A0C0E"/>
                </a:solidFill>
                <a:latin typeface="Times New Roman" panose="02020603050405020304" pitchFamily="18" charset="0"/>
                <a:cs typeface="Times New Roman" panose="02020603050405020304" pitchFamily="18" charset="0"/>
              </a:rPr>
              <a:t>RCA formed National Broadcasting Corporation (NBC) to promote Radio (1926) and develop market to sell Radios. </a:t>
            </a:r>
          </a:p>
          <a:p>
            <a:r>
              <a:rPr lang="en-US" altLang="en-US" sz="2400" dirty="0">
                <a:solidFill>
                  <a:srgbClr val="0A0C0E"/>
                </a:solidFill>
                <a:latin typeface="Times New Roman" panose="02020603050405020304" pitchFamily="18" charset="0"/>
                <a:cs typeface="Times New Roman" panose="02020603050405020304" pitchFamily="18" charset="0"/>
              </a:rPr>
              <a:t>Columbia Broadcasting System (CBS) formed (1928) to Compete with NBC.</a:t>
            </a:r>
          </a:p>
          <a:p>
            <a:r>
              <a:rPr lang="en-US" altLang="en-US" sz="2400" dirty="0">
                <a:solidFill>
                  <a:srgbClr val="0A0C0E"/>
                </a:solidFill>
                <a:latin typeface="Times New Roman" panose="02020603050405020304" pitchFamily="18" charset="0"/>
                <a:cs typeface="Times New Roman" panose="02020603050405020304" pitchFamily="18" charset="0"/>
              </a:rPr>
              <a:t>NBC operated parallel Networks designated Red and Blue.</a:t>
            </a:r>
          </a:p>
          <a:p>
            <a:r>
              <a:rPr lang="en-US" altLang="en-US" sz="2400" dirty="0">
                <a:solidFill>
                  <a:srgbClr val="0A0C0E"/>
                </a:solidFill>
                <a:latin typeface="Times New Roman" panose="02020603050405020304" pitchFamily="18" charset="0"/>
                <a:cs typeface="Times New Roman" panose="02020603050405020304" pitchFamily="18" charset="0"/>
              </a:rPr>
              <a:t>FCC, Created in 1934, in a 6-year battle forced NBC to divest one of its two Networks in 1943</a:t>
            </a:r>
          </a:p>
          <a:p>
            <a:r>
              <a:rPr lang="en-US" altLang="en-US" sz="2400" dirty="0">
                <a:solidFill>
                  <a:srgbClr val="0A0C0E"/>
                </a:solidFill>
                <a:latin typeface="Times New Roman" panose="02020603050405020304" pitchFamily="18" charset="0"/>
                <a:cs typeface="Times New Roman" panose="02020603050405020304" pitchFamily="18" charset="0"/>
              </a:rPr>
              <a:t>Blue Network was sold in 1943 and in 1945 it became</a:t>
            </a:r>
          </a:p>
          <a:p>
            <a:pPr>
              <a:buFont typeface="Wingdings" panose="05000000000000000000" pitchFamily="2" charset="2"/>
              <a:buNone/>
            </a:pPr>
            <a:r>
              <a:rPr lang="en-US" altLang="en-US" sz="2400" dirty="0">
                <a:solidFill>
                  <a:srgbClr val="0A0C0E"/>
                </a:solidFill>
                <a:latin typeface="Times New Roman" panose="02020603050405020304" pitchFamily="18" charset="0"/>
                <a:cs typeface="Times New Roman" panose="02020603050405020304" pitchFamily="18" charset="0"/>
              </a:rPr>
              <a:t>		The American Broadcasting Company (ABC)   </a:t>
            </a:r>
          </a:p>
        </p:txBody>
      </p:sp>
      <p:sp>
        <p:nvSpPr>
          <p:cNvPr id="2" name="Slide Number Placeholder 1">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A8FF3C6C-B667-4039-97B7-B0BE7F75E010}"/>
              </a:ext>
            </a:extLst>
          </p:cNvPr>
          <p:cNvSpPr>
            <a:spLocks noGrp="1"/>
          </p:cNvSpPr>
          <p:nvPr>
            <p:ph type="sldNum" sz="quarter" idx="11"/>
          </p:nvPr>
        </p:nvSpPr>
        <p:spPr/>
        <p:txBody>
          <a:bodyPr/>
          <a:lstStyle/>
          <a:p>
            <a:fld id="{F36C87F6-986D-49E6-AF40-1B3A1EE8064D}" type="slidenum">
              <a:rPr lang="en-US" sz="1600" smtClean="0"/>
              <a:pPr/>
              <a:t>24</a:t>
            </a:fld>
            <a:endParaRPr lang="en-US" sz="1600" dirty="0"/>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4015768134"/>
      </p:ext>
    </p:extLst>
  </p:cSld>
  <p:clrMapOvr>
    <a:masterClrMapping/>
  </p:clrMapOvr>
  <mc:AlternateContent>
    <mc:Choice xmlns:mc="http://schemas.openxmlformats.org/markup-compatibility/2006" xmlns:p14="http://schemas.microsoft.com/office/powerpoint/2010/main" xmlns:p="http://schemas.openxmlformats.org/presentationml/2006/main" xmlns:r="http://schemas.openxmlformats.org/officeDocument/2006/relationships" xmlns:a="http://schemas.openxmlformats.org/drawingml/2006/main" xmlns="" Requires="p14">
      <p:transition spd="slow" p14:dur="2000"/>
    </mc:Choice>
    <mc:Fallback>
      <mp:transition xmlns:mp="http://schemas.microsoft.com/office/mac/powerpoint/2008/mai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anim calcmode="lin" valueType="num">
                                      <p:cBhvr additive="base">
                                        <p:cTn id="7" dur="20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8" dur="20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6802" name="Rectangle 2">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C5AB1391-FE76-4AD0-A9E2-FC0497AF61F4}"/>
              </a:ext>
            </a:extLst>
          </p:cNvPr>
          <p:cNvSpPr>
            <a:spLocks noGrp="1" noChangeArrowheads="1"/>
          </p:cNvSpPr>
          <p:nvPr>
            <p:ph type="title"/>
          </p:nvPr>
        </p:nvSpPr>
        <p:spPr>
          <a:xfrm>
            <a:off x="2132012" y="533400"/>
            <a:ext cx="7315200" cy="685800"/>
          </a:xfrm>
          <a:noFill/>
        </p:spPr>
        <p:txBody>
          <a:bodyPr/>
          <a:lstStyle/>
          <a:p>
            <a:pPr eaLnBrk="1" hangingPunct="1"/>
            <a:r>
              <a:rPr lang="en-US" altLang="en-US" sz="4800" b="0" dirty="0">
                <a:ln w="0"/>
                <a:solidFill>
                  <a:srgbClr val="0A0C0E"/>
                </a:solidFill>
                <a:effectLst/>
                <a:latin typeface="Times New Roman" panose="02020603050405020304" pitchFamily="18" charset="0"/>
                <a:cs typeface="Times New Roman" panose="02020603050405020304" pitchFamily="18" charset="0"/>
              </a:rPr>
              <a:t>Vacuum Tube Replacement</a:t>
            </a:r>
          </a:p>
        </p:txBody>
      </p:sp>
      <p:pic>
        <p:nvPicPr>
          <p:cNvPr id="76803" name="Picture 3" descr="transistor">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A662EE0D-1913-4194-B0AF-EA843C82F053}"/>
              </a:ext>
            </a:extLst>
          </p:cNvPr>
          <p:cNvPicPr>
            <a:picLocks noChangeAspect="1" noChangeArrowheads="1"/>
          </p:cNvPicPr>
          <p:nvPr/>
        </p:nvPicPr>
        <p:blipFill>
          <a:blip r:embed="rId2">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rcRect/>
          <a:stretch>
            <a:fillRect/>
          </a:stretch>
        </p:blipFill>
        <p:spPr bwMode="auto">
          <a:xfrm>
            <a:off x="2055812" y="2743200"/>
            <a:ext cx="3498850" cy="3498850"/>
          </a:xfrm>
          <a:prstGeom prst="rect">
            <a:avLst/>
          </a:prstGeom>
          <a:noFill/>
          <a:ln>
            <a:noFill/>
          </a:ln>
          <a:extLst>
            <a:ext uri="{909E8E84-426E-40DD-AFC4-6F175D3DCCD1}">
              <a14:hiddenFil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pic>
      <p:pic>
        <p:nvPicPr>
          <p:cNvPr id="76804" name="Picture 4" descr="famous_picture">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7BD6FBC3-93B4-435B-81A7-A1C8B87E74FE}"/>
              </a:ext>
            </a:extLst>
          </p:cNvPr>
          <p:cNvPicPr>
            <a:picLocks noChangeAspect="1" noChangeArrowheads="1"/>
          </p:cNvPicPr>
          <p:nvPr/>
        </p:nvPicPr>
        <p:blipFill>
          <a:blip r:embed="rId3">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rcRect/>
          <a:stretch>
            <a:fillRect/>
          </a:stretch>
        </p:blipFill>
        <p:spPr bwMode="auto">
          <a:xfrm>
            <a:off x="5789612" y="2743200"/>
            <a:ext cx="4419600" cy="3557588"/>
          </a:xfrm>
          <a:prstGeom prst="rect">
            <a:avLst/>
          </a:prstGeom>
          <a:noFill/>
          <a:ln>
            <a:noFill/>
          </a:ln>
          <a:extLst>
            <a:ext uri="{909E8E84-426E-40DD-AFC4-6F175D3DCCD1}">
              <a14:hiddenFil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pic>
      <p:sp>
        <p:nvSpPr>
          <p:cNvPr id="76805" name="Rectangle 5">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132E163D-D17F-405E-A77E-6BD700FF6070}"/>
              </a:ext>
            </a:extLst>
          </p:cNvPr>
          <p:cNvSpPr>
            <a:spLocks noChangeArrowheads="1"/>
          </p:cNvSpPr>
          <p:nvPr/>
        </p:nvSpPr>
        <p:spPr bwMode="auto">
          <a:xfrm>
            <a:off x="2360612" y="2209801"/>
            <a:ext cx="2358594" cy="400110"/>
          </a:xfrm>
          <a:prstGeom prst="rect">
            <a:avLst/>
          </a:prstGeom>
          <a:noFill/>
          <a:ln>
            <a:noFill/>
          </a:ln>
          <a:extLst>
            <a:ext uri="{909E8E84-426E-40DD-AFC4-6F175D3DCCD1}">
              <a14:hiddenFil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2000" dirty="0">
                <a:solidFill>
                  <a:srgbClr val="0A0C0E"/>
                </a:solidFill>
                <a:latin typeface="Times New Roman" panose="02020603050405020304" pitchFamily="18" charset="0"/>
                <a:cs typeface="Times New Roman" panose="02020603050405020304" pitchFamily="18" charset="0"/>
              </a:rPr>
              <a:t>Solid State Amplifier</a:t>
            </a:r>
          </a:p>
        </p:txBody>
      </p:sp>
      <p:sp>
        <p:nvSpPr>
          <p:cNvPr id="76806" name="Rectangle 6">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F66D9092-2EF2-42BD-A5AE-0693627F88C9}"/>
              </a:ext>
            </a:extLst>
          </p:cNvPr>
          <p:cNvSpPr>
            <a:spLocks noChangeArrowheads="1"/>
          </p:cNvSpPr>
          <p:nvPr/>
        </p:nvSpPr>
        <p:spPr bwMode="auto">
          <a:xfrm>
            <a:off x="6018212" y="1600201"/>
            <a:ext cx="4038600" cy="885825"/>
          </a:xfrm>
          <a:prstGeom prst="rect">
            <a:avLst/>
          </a:prstGeom>
          <a:noFill/>
          <a:ln>
            <a:noFill/>
          </a:ln>
          <a:extLst>
            <a:ext uri="{909E8E84-426E-40DD-AFC4-6F175D3DCCD1}">
              <a14:hiddenFil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2000" b="1" i="1" dirty="0">
                <a:solidFill>
                  <a:srgbClr val="000000"/>
                </a:solidFill>
                <a:latin typeface="Times New Roman" panose="02020603050405020304" pitchFamily="18" charset="0"/>
              </a:rPr>
              <a:t>   </a:t>
            </a:r>
            <a:r>
              <a:rPr lang="en-US" altLang="en-US" sz="1600" b="1" dirty="0">
                <a:solidFill>
                  <a:srgbClr val="0A0C0E"/>
                </a:solidFill>
                <a:latin typeface="Times New Roman" panose="02020603050405020304" pitchFamily="18" charset="0"/>
                <a:cs typeface="Times New Roman" panose="02020603050405020304" pitchFamily="18" charset="0"/>
              </a:rPr>
              <a:t>John</a:t>
            </a:r>
            <a:r>
              <a:rPr lang="en-US" altLang="en-US" sz="1600" dirty="0">
                <a:solidFill>
                  <a:srgbClr val="0A0C0E"/>
                </a:solidFill>
                <a:latin typeface="Times New Roman" panose="02020603050405020304" pitchFamily="18" charset="0"/>
                <a:cs typeface="Times New Roman" panose="02020603050405020304" pitchFamily="18" charset="0"/>
              </a:rPr>
              <a:t>           </a:t>
            </a:r>
            <a:r>
              <a:rPr lang="en-US" altLang="en-US" sz="1600" b="1" dirty="0">
                <a:solidFill>
                  <a:srgbClr val="0A0C0E"/>
                </a:solidFill>
                <a:latin typeface="Times New Roman" panose="02020603050405020304" pitchFamily="18" charset="0"/>
                <a:cs typeface="Times New Roman" panose="02020603050405020304" pitchFamily="18" charset="0"/>
              </a:rPr>
              <a:t>Walter        William</a:t>
            </a:r>
            <a:r>
              <a:rPr lang="en-US" altLang="en-US" sz="1600" dirty="0">
                <a:solidFill>
                  <a:srgbClr val="0A0C0E"/>
                </a:solidFill>
                <a:latin typeface="Times New Roman" panose="02020603050405020304" pitchFamily="18" charset="0"/>
                <a:cs typeface="Times New Roman" panose="02020603050405020304" pitchFamily="18" charset="0"/>
              </a:rPr>
              <a:t> </a:t>
            </a:r>
            <a:endParaRPr lang="en-US" altLang="en-US" sz="1600" b="1" dirty="0">
              <a:solidFill>
                <a:srgbClr val="0A0C0E"/>
              </a:solidFill>
              <a:latin typeface="Times New Roman" panose="02020603050405020304" pitchFamily="18" charset="0"/>
              <a:cs typeface="Times New Roman" panose="02020603050405020304" pitchFamily="18" charset="0"/>
            </a:endParaRPr>
          </a:p>
          <a:p>
            <a:pPr eaLnBrk="1" hangingPunct="1"/>
            <a:r>
              <a:rPr lang="en-US" altLang="en-US" sz="1600" b="1" dirty="0">
                <a:solidFill>
                  <a:srgbClr val="0A0C0E"/>
                </a:solidFill>
                <a:latin typeface="Times New Roman" panose="02020603050405020304" pitchFamily="18" charset="0"/>
                <a:cs typeface="Times New Roman" panose="02020603050405020304" pitchFamily="18" charset="0"/>
              </a:rPr>
              <a:t>  Bardeen</a:t>
            </a:r>
            <a:r>
              <a:rPr lang="en-US" altLang="en-US" sz="1600" dirty="0">
                <a:solidFill>
                  <a:srgbClr val="0A0C0E"/>
                </a:solidFill>
                <a:latin typeface="Times New Roman" panose="02020603050405020304" pitchFamily="18" charset="0"/>
                <a:cs typeface="Times New Roman" panose="02020603050405020304" pitchFamily="18" charset="0"/>
              </a:rPr>
              <a:t>      </a:t>
            </a:r>
            <a:r>
              <a:rPr lang="en-US" altLang="en-US" sz="1600" b="1" dirty="0">
                <a:solidFill>
                  <a:srgbClr val="0A0C0E"/>
                </a:solidFill>
                <a:latin typeface="Times New Roman" panose="02020603050405020304" pitchFamily="18" charset="0"/>
                <a:cs typeface="Times New Roman" panose="02020603050405020304" pitchFamily="18" charset="0"/>
              </a:rPr>
              <a:t>Brattain      Shockley</a:t>
            </a:r>
            <a:r>
              <a:rPr lang="en-US" altLang="en-US" sz="1600" dirty="0">
                <a:solidFill>
                  <a:srgbClr val="0A0C0E"/>
                </a:solidFill>
                <a:latin typeface="Times New Roman" panose="02020603050405020304" pitchFamily="18" charset="0"/>
                <a:cs typeface="Times New Roman" panose="02020603050405020304" pitchFamily="18" charset="0"/>
              </a:rPr>
              <a:t> </a:t>
            </a:r>
            <a:endParaRPr lang="en-US" altLang="en-US" sz="1600" b="1" dirty="0">
              <a:solidFill>
                <a:srgbClr val="0A0C0E"/>
              </a:solidFill>
              <a:latin typeface="Times New Roman" panose="02020603050405020304" pitchFamily="18" charset="0"/>
              <a:cs typeface="Times New Roman" panose="02020603050405020304" pitchFamily="18" charset="0"/>
            </a:endParaRPr>
          </a:p>
          <a:p>
            <a:pPr eaLnBrk="1" hangingPunct="1"/>
            <a:r>
              <a:rPr lang="en-US" altLang="en-US" sz="1600" b="1" dirty="0">
                <a:solidFill>
                  <a:srgbClr val="0A0C0E"/>
                </a:solidFill>
                <a:latin typeface="Times New Roman" panose="02020603050405020304" pitchFamily="18" charset="0"/>
                <a:cs typeface="Times New Roman" panose="02020603050405020304" pitchFamily="18" charset="0"/>
              </a:rPr>
              <a:t>1908-1991</a:t>
            </a:r>
            <a:r>
              <a:rPr lang="en-US" altLang="en-US" sz="1600" dirty="0">
                <a:solidFill>
                  <a:srgbClr val="0A0C0E"/>
                </a:solidFill>
                <a:latin typeface="Times New Roman" panose="02020603050405020304" pitchFamily="18" charset="0"/>
                <a:cs typeface="Times New Roman" panose="02020603050405020304" pitchFamily="18" charset="0"/>
              </a:rPr>
              <a:t> </a:t>
            </a:r>
            <a:r>
              <a:rPr lang="en-US" altLang="en-US" sz="1600" b="1" dirty="0">
                <a:solidFill>
                  <a:srgbClr val="0A0C0E"/>
                </a:solidFill>
                <a:latin typeface="Times New Roman" panose="02020603050405020304" pitchFamily="18" charset="0"/>
                <a:cs typeface="Times New Roman" panose="02020603050405020304" pitchFamily="18" charset="0"/>
              </a:rPr>
              <a:t>  1902-1987    1910-1989</a:t>
            </a:r>
          </a:p>
        </p:txBody>
      </p:sp>
      <p:pic>
        <p:nvPicPr>
          <p:cNvPr id="222215" name="Picture 7" descr="474_vacuumt3t">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95AD1EF1-B4C6-4E05-B590-DF32E0C0E46A}"/>
              </a:ext>
            </a:extLst>
          </p:cNvPr>
          <p:cNvPicPr>
            <a:picLocks noChangeAspect="1" noChangeArrowheads="1"/>
          </p:cNvPicPr>
          <p:nvPr/>
        </p:nvPicPr>
        <p:blipFill>
          <a:blip r:embed="rId4">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rcRect/>
          <a:stretch>
            <a:fillRect/>
          </a:stretch>
        </p:blipFill>
        <p:spPr bwMode="auto">
          <a:xfrm>
            <a:off x="9752013" y="914401"/>
            <a:ext cx="663575" cy="1673225"/>
          </a:xfrm>
          <a:prstGeom prst="rect">
            <a:avLst/>
          </a:prstGeom>
          <a:noFill/>
          <a:ln>
            <a:noFill/>
          </a:ln>
          <a:extLst>
            <a:ext uri="{909E8E84-426E-40DD-AFC4-6F175D3DCCD1}">
              <a14:hiddenFil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pic>
      <p:sp>
        <p:nvSpPr>
          <p:cNvPr id="76808" name="Rectangle 8">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C3FC3F5A-2D27-4CE3-AD61-2C6903D03E88}"/>
              </a:ext>
            </a:extLst>
          </p:cNvPr>
          <p:cNvSpPr>
            <a:spLocks noChangeArrowheads="1"/>
          </p:cNvSpPr>
          <p:nvPr/>
        </p:nvSpPr>
        <p:spPr bwMode="auto">
          <a:xfrm>
            <a:off x="3108491" y="1736727"/>
            <a:ext cx="844550" cy="396875"/>
          </a:xfrm>
          <a:prstGeom prst="rect">
            <a:avLst/>
          </a:prstGeom>
          <a:noFill/>
          <a:ln>
            <a:noFill/>
          </a:ln>
          <a:extLst>
            <a:ext uri="{909E8E84-426E-40DD-AFC4-6F175D3DCCD1}">
              <a14:hiddenFil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2000" dirty="0">
                <a:solidFill>
                  <a:srgbClr val="0A0C0E"/>
                </a:solidFill>
                <a:latin typeface="Times New Roman" panose="02020603050405020304" pitchFamily="18" charset="0"/>
                <a:cs typeface="Times New Roman" panose="02020603050405020304" pitchFamily="18" charset="0"/>
              </a:rPr>
              <a:t>1947</a:t>
            </a:r>
          </a:p>
        </p:txBody>
      </p:sp>
      <p:sp>
        <p:nvSpPr>
          <p:cNvPr id="76809" name="Text Box 9">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C2B8085A-CC3F-467D-9142-16849B96A42A}"/>
              </a:ext>
            </a:extLst>
          </p:cNvPr>
          <p:cNvSpPr txBox="1">
            <a:spLocks noChangeArrowheads="1"/>
          </p:cNvSpPr>
          <p:nvPr/>
        </p:nvSpPr>
        <p:spPr bwMode="auto">
          <a:xfrm>
            <a:off x="6932612" y="6240464"/>
            <a:ext cx="2071688" cy="396875"/>
          </a:xfrm>
          <a:prstGeom prst="rect">
            <a:avLst/>
          </a:prstGeom>
          <a:noFill/>
          <a:ln>
            <a:noFill/>
          </a:ln>
          <a:extLst>
            <a:ext uri="{909E8E84-426E-40DD-AFC4-6F175D3DCCD1}">
              <a14:hiddenFil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2000">
                <a:solidFill>
                  <a:schemeClr val="bg2"/>
                </a:solidFill>
                <a:latin typeface="Tahoma" panose="020B0604030504040204" pitchFamily="34" charset="0"/>
              </a:rPr>
              <a:t>Noble Prize 1956</a:t>
            </a:r>
          </a:p>
        </p:txBody>
      </p:sp>
      <p:sp>
        <p:nvSpPr>
          <p:cNvPr id="2" name="Slide Number Placeholder 1">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8518E687-6C13-4F5A-9AF6-953C6BBC6068}"/>
              </a:ext>
            </a:extLst>
          </p:cNvPr>
          <p:cNvSpPr>
            <a:spLocks noGrp="1"/>
          </p:cNvSpPr>
          <p:nvPr>
            <p:ph type="sldNum" sz="quarter" idx="11"/>
          </p:nvPr>
        </p:nvSpPr>
        <p:spPr/>
        <p:txBody>
          <a:bodyPr/>
          <a:lstStyle/>
          <a:p>
            <a:fld id="{F36C87F6-986D-49E6-AF40-1B3A1EE8064D}" type="slidenum">
              <a:rPr lang="en-US" sz="1600" smtClean="0"/>
              <a:pPr/>
              <a:t>25</a:t>
            </a:fld>
            <a:endParaRPr lang="en-US" sz="1600" dirty="0"/>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2629728554"/>
      </p:ext>
    </p:extLst>
  </p:cSld>
  <p:clrMapOvr>
    <a:masterClrMapping/>
  </p:clrMapOvr>
  <mc:AlternateContent>
    <mc:Choice xmlns:mc="http://schemas.openxmlformats.org/markup-compatibility/2006" xmlns:p14="http://schemas.microsoft.com/office/powerpoint/2010/main" xmlns:p="http://schemas.openxmlformats.org/presentationml/2006/main" xmlns:r="http://schemas.openxmlformats.org/officeDocument/2006/relationships" xmlns:a="http://schemas.openxmlformats.org/drawingml/2006/main" xmlns="" Requires="p14">
      <p:transition spd="slow" p14:dur="2000"/>
    </mc:Choice>
    <mc:Fallback>
      <mp:transition xmlns:mp="http://schemas.microsoft.com/office/mac/powerpoint/2008/mai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222215"/>
                                        </p:tgtEl>
                                        <p:attrNameLst>
                                          <p:attrName>style.visibility</p:attrName>
                                        </p:attrNameLst>
                                      </p:cBhvr>
                                      <p:to>
                                        <p:strVal val="visible"/>
                                      </p:to>
                                    </p:set>
                                    <p:animEffect transition="in" filter="fade">
                                      <p:cBhvr>
                                        <p:cTn id="7" dur="2000"/>
                                        <p:tgtEl>
                                          <p:spTgt spid="22221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xit" presetSubtype="4" fill="hold" nodeType="clickEffect">
                                  <p:stCondLst>
                                    <p:cond delay="0"/>
                                  </p:stCondLst>
                                  <p:childTnLst>
                                    <p:anim calcmode="lin" valueType="num">
                                      <p:cBhvr additive="base">
                                        <p:cTn id="11" dur="2000"/>
                                        <p:tgtEl>
                                          <p:spTgt spid="222215"/>
                                        </p:tgtEl>
                                        <p:attrNameLst>
                                          <p:attrName>ppt_x</p:attrName>
                                        </p:attrNameLst>
                                      </p:cBhvr>
                                      <p:tavLst>
                                        <p:tav tm="0">
                                          <p:val>
                                            <p:strVal val="ppt_x"/>
                                          </p:val>
                                        </p:tav>
                                        <p:tav tm="100000">
                                          <p:val>
                                            <p:strVal val="ppt_x"/>
                                          </p:val>
                                        </p:tav>
                                      </p:tavLst>
                                    </p:anim>
                                    <p:anim calcmode="lin" valueType="num">
                                      <p:cBhvr additive="base">
                                        <p:cTn id="12" dur="2000"/>
                                        <p:tgtEl>
                                          <p:spTgt spid="222215"/>
                                        </p:tgtEl>
                                        <p:attrNameLst>
                                          <p:attrName>ppt_y</p:attrName>
                                        </p:attrNameLst>
                                      </p:cBhvr>
                                      <p:tavLst>
                                        <p:tav tm="0">
                                          <p:val>
                                            <p:strVal val="ppt_y"/>
                                          </p:val>
                                        </p:tav>
                                        <p:tav tm="100000">
                                          <p:val>
                                            <p:strVal val="1+ppt_h/2"/>
                                          </p:val>
                                        </p:tav>
                                      </p:tavLst>
                                    </p:anim>
                                    <p:set>
                                      <p:cBhvr>
                                        <p:cTn id="13" dur="1" fill="hold">
                                          <p:stCondLst>
                                            <p:cond delay="1999"/>
                                          </p:stCondLst>
                                        </p:cTn>
                                        <p:tgtEl>
                                          <p:spTgt spid="2222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7826" name="Rectangle 2">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B69C1B86-8751-490C-A480-D4EED571FEE6}"/>
              </a:ext>
            </a:extLst>
          </p:cNvPr>
          <p:cNvSpPr>
            <a:spLocks noGrp="1" noChangeArrowheads="1"/>
          </p:cNvSpPr>
          <p:nvPr>
            <p:ph type="title"/>
          </p:nvPr>
        </p:nvSpPr>
        <p:spPr>
          <a:xfrm>
            <a:off x="3884612" y="609601"/>
            <a:ext cx="4800600" cy="898525"/>
          </a:xfrm>
          <a:noFill/>
        </p:spPr>
        <p:txBody>
          <a:bodyPr/>
          <a:lstStyle/>
          <a:p>
            <a:pPr algn="ctr" eaLnBrk="1" hangingPunct="1"/>
            <a:r>
              <a:rPr lang="en-US" altLang="en-US" sz="4400" b="0" dirty="0">
                <a:ln w="0"/>
                <a:solidFill>
                  <a:srgbClr val="0A0C0E"/>
                </a:solidFill>
                <a:effectLst/>
                <a:latin typeface="Times New Roman" panose="02020603050405020304" pitchFamily="18" charset="0"/>
                <a:cs typeface="Times New Roman" panose="02020603050405020304" pitchFamily="18" charset="0"/>
              </a:rPr>
              <a:t>Integrated Circuits</a:t>
            </a:r>
          </a:p>
        </p:txBody>
      </p:sp>
      <p:pic>
        <p:nvPicPr>
          <p:cNvPr id="77827" name="Picture 3" descr="505_firsic">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C6190432-4DE3-4A19-BE64-F3357037D04D}"/>
              </a:ext>
            </a:extLst>
          </p:cNvPr>
          <p:cNvPicPr>
            <a:picLocks noChangeAspect="1" noChangeArrowheads="1"/>
          </p:cNvPicPr>
          <p:nvPr/>
        </p:nvPicPr>
        <p:blipFill>
          <a:blip r:embed="rId2">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rcRect/>
          <a:stretch>
            <a:fillRect/>
          </a:stretch>
        </p:blipFill>
        <p:spPr bwMode="auto">
          <a:xfrm>
            <a:off x="3427412" y="2057400"/>
            <a:ext cx="5334000" cy="3176588"/>
          </a:xfrm>
          <a:prstGeom prst="rect">
            <a:avLst/>
          </a:prstGeom>
          <a:noFill/>
          <a:ln>
            <a:noFill/>
          </a:ln>
          <a:extLst>
            <a:ext uri="{909E8E84-426E-40DD-AFC4-6F175D3DCCD1}">
              <a14:hiddenFil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pic>
      <p:pic>
        <p:nvPicPr>
          <p:cNvPr id="77828" name="Picture 4" descr="Kilby_Jack">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9923D7F5-6E27-44E4-A184-A6921CF66D69}"/>
              </a:ext>
            </a:extLst>
          </p:cNvPr>
          <p:cNvPicPr>
            <a:picLocks noChangeAspect="1" noChangeArrowheads="1"/>
          </p:cNvPicPr>
          <p:nvPr/>
        </p:nvPicPr>
        <p:blipFill>
          <a:blip r:embed="rId3">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rcRect/>
          <a:stretch>
            <a:fillRect/>
          </a:stretch>
        </p:blipFill>
        <p:spPr bwMode="auto">
          <a:xfrm>
            <a:off x="1903413" y="2514600"/>
            <a:ext cx="1279525" cy="2171700"/>
          </a:xfrm>
          <a:prstGeom prst="rect">
            <a:avLst/>
          </a:prstGeom>
          <a:noFill/>
          <a:ln>
            <a:noFill/>
          </a:ln>
          <a:extLst>
            <a:ext uri="{909E8E84-426E-40DD-AFC4-6F175D3DCCD1}">
              <a14:hiddenFil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pic>
      <p:pic>
        <p:nvPicPr>
          <p:cNvPr id="77829" name="Picture 5" descr="Noyce_Robert">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5EF3E636-0DAE-4016-A128-8A24CAE7BA73}"/>
              </a:ext>
            </a:extLst>
          </p:cNvPr>
          <p:cNvPicPr>
            <a:picLocks noChangeAspect="1" noChangeArrowheads="1"/>
          </p:cNvPicPr>
          <p:nvPr/>
        </p:nvPicPr>
        <p:blipFill>
          <a:blip r:embed="rId4">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rcRect/>
          <a:stretch>
            <a:fillRect/>
          </a:stretch>
        </p:blipFill>
        <p:spPr bwMode="auto">
          <a:xfrm>
            <a:off x="9066213" y="2590800"/>
            <a:ext cx="1279525" cy="2171700"/>
          </a:xfrm>
          <a:prstGeom prst="rect">
            <a:avLst/>
          </a:prstGeom>
          <a:noFill/>
          <a:ln>
            <a:noFill/>
          </a:ln>
          <a:extLst>
            <a:ext uri="{909E8E84-426E-40DD-AFC4-6F175D3DCCD1}">
              <a14:hiddenFil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pic>
      <p:sp>
        <p:nvSpPr>
          <p:cNvPr id="77830" name="Rectangle 6">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1AAD87AB-FDBA-489F-930D-06E866E231D3}"/>
              </a:ext>
            </a:extLst>
          </p:cNvPr>
          <p:cNvSpPr>
            <a:spLocks noChangeArrowheads="1"/>
          </p:cNvSpPr>
          <p:nvPr/>
        </p:nvSpPr>
        <p:spPr bwMode="auto">
          <a:xfrm>
            <a:off x="8981886" y="1820863"/>
            <a:ext cx="1905000" cy="701675"/>
          </a:xfrm>
          <a:prstGeom prst="rect">
            <a:avLst/>
          </a:prstGeom>
          <a:noFill/>
          <a:ln>
            <a:noFill/>
          </a:ln>
          <a:extLst>
            <a:ext uri="{909E8E84-426E-40DD-AFC4-6F175D3DCCD1}">
              <a14:hiddenFil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2000" i="1" dirty="0">
                <a:solidFill>
                  <a:srgbClr val="0033CC"/>
                </a:solidFill>
                <a:latin typeface="Times New Roman" panose="02020603050405020304" pitchFamily="18" charset="0"/>
                <a:cs typeface="Times New Roman" panose="02020603050405020304" pitchFamily="18" charset="0"/>
              </a:rPr>
              <a:t>Robert Noyce, </a:t>
            </a:r>
          </a:p>
          <a:p>
            <a:pPr eaLnBrk="1" hangingPunct="1"/>
            <a:r>
              <a:rPr lang="en-US" altLang="en-US" sz="2000" i="1" dirty="0">
                <a:solidFill>
                  <a:srgbClr val="0033CC"/>
                </a:solidFill>
                <a:latin typeface="Times New Roman" panose="02020603050405020304" pitchFamily="18" charset="0"/>
                <a:cs typeface="Times New Roman" panose="02020603050405020304" pitchFamily="18" charset="0"/>
              </a:rPr>
              <a:t>        </a:t>
            </a:r>
            <a:r>
              <a:rPr lang="en-US" altLang="en-US" sz="2000" dirty="0">
                <a:solidFill>
                  <a:srgbClr val="0033CC"/>
                </a:solidFill>
                <a:latin typeface="Times New Roman" panose="02020603050405020304" pitchFamily="18" charset="0"/>
                <a:cs typeface="Times New Roman" panose="02020603050405020304" pitchFamily="18" charset="0"/>
              </a:rPr>
              <a:t>Intel</a:t>
            </a:r>
          </a:p>
        </p:txBody>
      </p:sp>
      <p:sp>
        <p:nvSpPr>
          <p:cNvPr id="77831" name="Text Box 7">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ACED5D1B-B831-4D17-8B07-EE8D5C15AA3E}"/>
              </a:ext>
            </a:extLst>
          </p:cNvPr>
          <p:cNvSpPr txBox="1">
            <a:spLocks noChangeArrowheads="1"/>
          </p:cNvSpPr>
          <p:nvPr/>
        </p:nvSpPr>
        <p:spPr bwMode="auto">
          <a:xfrm>
            <a:off x="1827213" y="1744664"/>
            <a:ext cx="1281113" cy="701675"/>
          </a:xfrm>
          <a:prstGeom prst="rect">
            <a:avLst/>
          </a:prstGeom>
          <a:noFill/>
          <a:ln>
            <a:noFill/>
          </a:ln>
          <a:extLst>
            <a:ext uri="{909E8E84-426E-40DD-AFC4-6F175D3DCCD1}">
              <a14:hiddenFil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2000" i="1" dirty="0">
                <a:solidFill>
                  <a:srgbClr val="0033CC"/>
                </a:solidFill>
                <a:latin typeface="Times New Roman" panose="02020603050405020304" pitchFamily="18" charset="0"/>
                <a:cs typeface="Times New Roman" panose="02020603050405020304" pitchFamily="18" charset="0"/>
              </a:rPr>
              <a:t>Jack Kilby</a:t>
            </a:r>
          </a:p>
          <a:p>
            <a:pPr eaLnBrk="1" hangingPunct="1"/>
            <a:r>
              <a:rPr lang="en-US" altLang="en-US" sz="2000" dirty="0">
                <a:solidFill>
                  <a:srgbClr val="0033CC"/>
                </a:solidFill>
                <a:latin typeface="Times New Roman" panose="02020603050405020304" pitchFamily="18" charset="0"/>
                <a:cs typeface="Times New Roman" panose="02020603050405020304" pitchFamily="18" charset="0"/>
              </a:rPr>
              <a:t>      TI</a:t>
            </a:r>
          </a:p>
        </p:txBody>
      </p:sp>
      <p:sp>
        <p:nvSpPr>
          <p:cNvPr id="77832" name="Rectangle 8">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8C36B17F-DCDD-4EA7-8430-C8DEFBF9948C}"/>
              </a:ext>
            </a:extLst>
          </p:cNvPr>
          <p:cNvSpPr>
            <a:spLocks noChangeArrowheads="1"/>
          </p:cNvSpPr>
          <p:nvPr/>
        </p:nvSpPr>
        <p:spPr bwMode="auto">
          <a:xfrm>
            <a:off x="5561012" y="1447801"/>
            <a:ext cx="697627" cy="400110"/>
          </a:xfrm>
          <a:prstGeom prst="rect">
            <a:avLst/>
          </a:prstGeom>
          <a:noFill/>
          <a:ln>
            <a:noFill/>
          </a:ln>
          <a:extLst>
            <a:ext uri="{909E8E84-426E-40DD-AFC4-6F175D3DCCD1}">
              <a14:hiddenFil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2000" dirty="0">
                <a:solidFill>
                  <a:srgbClr val="0033CC"/>
                </a:solidFill>
                <a:latin typeface="Times New Roman" panose="02020603050405020304" pitchFamily="18" charset="0"/>
                <a:cs typeface="Times New Roman" panose="02020603050405020304" pitchFamily="18" charset="0"/>
              </a:rPr>
              <a:t>1958</a:t>
            </a:r>
          </a:p>
        </p:txBody>
      </p:sp>
      <p:sp>
        <p:nvSpPr>
          <p:cNvPr id="77833" name="Text Box 9">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DDCE2319-1FA1-4E39-B4E3-5469F9011655}"/>
              </a:ext>
            </a:extLst>
          </p:cNvPr>
          <p:cNvSpPr txBox="1">
            <a:spLocks noChangeArrowheads="1"/>
          </p:cNvSpPr>
          <p:nvPr/>
        </p:nvSpPr>
        <p:spPr bwMode="auto">
          <a:xfrm>
            <a:off x="1903413" y="4945064"/>
            <a:ext cx="1295547" cy="400110"/>
          </a:xfrm>
          <a:prstGeom prst="rect">
            <a:avLst/>
          </a:prstGeom>
          <a:noFill/>
          <a:ln>
            <a:noFill/>
          </a:ln>
          <a:extLst>
            <a:ext uri="{909E8E84-426E-40DD-AFC4-6F175D3DCCD1}">
              <a14:hiddenFil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2000" dirty="0">
                <a:solidFill>
                  <a:srgbClr val="0033CC"/>
                </a:solidFill>
                <a:latin typeface="Times New Roman" panose="02020603050405020304" pitchFamily="18" charset="0"/>
                <a:cs typeface="Times New Roman" panose="02020603050405020304" pitchFamily="18" charset="0"/>
              </a:rPr>
              <a:t>1923-2005</a:t>
            </a:r>
          </a:p>
        </p:txBody>
      </p:sp>
      <p:sp>
        <p:nvSpPr>
          <p:cNvPr id="77834" name="Text Box 10">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AE92A34B-6457-4780-B275-EBC9925F38E0}"/>
              </a:ext>
            </a:extLst>
          </p:cNvPr>
          <p:cNvSpPr txBox="1">
            <a:spLocks noChangeArrowheads="1"/>
          </p:cNvSpPr>
          <p:nvPr/>
        </p:nvSpPr>
        <p:spPr bwMode="auto">
          <a:xfrm>
            <a:off x="9066213" y="5021264"/>
            <a:ext cx="1295547" cy="400110"/>
          </a:xfrm>
          <a:prstGeom prst="rect">
            <a:avLst/>
          </a:prstGeom>
          <a:noFill/>
          <a:ln>
            <a:noFill/>
          </a:ln>
          <a:extLst>
            <a:ext uri="{909E8E84-426E-40DD-AFC4-6F175D3DCCD1}">
              <a14:hiddenFil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2000" dirty="0">
                <a:solidFill>
                  <a:srgbClr val="0033CC"/>
                </a:solidFill>
                <a:latin typeface="Times New Roman" panose="02020603050405020304" pitchFamily="18" charset="0"/>
                <a:cs typeface="Times New Roman" panose="02020603050405020304" pitchFamily="18" charset="0"/>
              </a:rPr>
              <a:t>1928-1990</a:t>
            </a:r>
          </a:p>
        </p:txBody>
      </p:sp>
      <p:sp>
        <p:nvSpPr>
          <p:cNvPr id="77835" name="Text Box 11">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22F04CD1-9B40-45F8-A884-47A371571225}"/>
              </a:ext>
            </a:extLst>
          </p:cNvPr>
          <p:cNvSpPr txBox="1">
            <a:spLocks noChangeArrowheads="1"/>
          </p:cNvSpPr>
          <p:nvPr/>
        </p:nvSpPr>
        <p:spPr bwMode="auto">
          <a:xfrm>
            <a:off x="1751013" y="5562601"/>
            <a:ext cx="2111375" cy="396875"/>
          </a:xfrm>
          <a:prstGeom prst="rect">
            <a:avLst/>
          </a:prstGeom>
          <a:noFill/>
          <a:ln>
            <a:noFill/>
          </a:ln>
          <a:extLst>
            <a:ext uri="{909E8E84-426E-40DD-AFC4-6F175D3DCCD1}">
              <a14:hiddenFil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n-US" altLang="en-US" sz="2000" dirty="0">
                <a:solidFill>
                  <a:srgbClr val="0033CC"/>
                </a:solidFill>
                <a:latin typeface="Times New Roman" panose="02020603050405020304" pitchFamily="18" charset="0"/>
                <a:cs typeface="Times New Roman" panose="02020603050405020304" pitchFamily="18" charset="0"/>
              </a:rPr>
              <a:t>Noble Prize 2000</a:t>
            </a:r>
          </a:p>
        </p:txBody>
      </p:sp>
      <p:sp>
        <p:nvSpPr>
          <p:cNvPr id="77836" name="Rectangle 12">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63D5707A-D103-4629-AC3B-B9B79BD8D8B3}"/>
              </a:ext>
            </a:extLst>
          </p:cNvPr>
          <p:cNvSpPr>
            <a:spLocks noChangeArrowheads="1"/>
          </p:cNvSpPr>
          <p:nvPr/>
        </p:nvSpPr>
        <p:spPr bwMode="auto">
          <a:xfrm>
            <a:off x="7770812" y="5492752"/>
            <a:ext cx="3352800" cy="701675"/>
          </a:xfrm>
          <a:prstGeom prst="rect">
            <a:avLst/>
          </a:prstGeom>
          <a:noFill/>
          <a:ln>
            <a:noFill/>
          </a:ln>
          <a:extLst>
            <a:ext uri="{909E8E84-426E-40DD-AFC4-6F175D3DCCD1}">
              <a14:hiddenFil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2000" dirty="0">
                <a:solidFill>
                  <a:srgbClr val="0033CC"/>
                </a:solidFill>
                <a:latin typeface="Tahoma" panose="020B0604030504040204" pitchFamily="34" charset="0"/>
              </a:rPr>
              <a:t>     </a:t>
            </a:r>
            <a:r>
              <a:rPr lang="en-US" altLang="en-US" sz="2000" dirty="0">
                <a:solidFill>
                  <a:srgbClr val="0033CC"/>
                </a:solidFill>
                <a:latin typeface="Times New Roman" panose="02020603050405020304" pitchFamily="18" charset="0"/>
                <a:cs typeface="Times New Roman" panose="02020603050405020304" pitchFamily="18" charset="0"/>
              </a:rPr>
              <a:t>Noyce Founded Intel</a:t>
            </a:r>
          </a:p>
          <a:p>
            <a:pPr eaLnBrk="1" hangingPunct="1"/>
            <a:r>
              <a:rPr lang="en-US" altLang="en-US" sz="2000" dirty="0">
                <a:solidFill>
                  <a:srgbClr val="0033CC"/>
                </a:solidFill>
                <a:latin typeface="Times New Roman" panose="02020603050405020304" pitchFamily="18" charset="0"/>
                <a:cs typeface="Times New Roman" panose="02020603050405020304" pitchFamily="18" charset="0"/>
              </a:rPr>
              <a:t>Ted Hoff worked for Noyce</a:t>
            </a:r>
          </a:p>
        </p:txBody>
      </p:sp>
      <p:sp>
        <p:nvSpPr>
          <p:cNvPr id="2" name="Slide Number Placeholder 1">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976C15D7-F19F-4BE2-9518-7E230AB76770}"/>
              </a:ext>
            </a:extLst>
          </p:cNvPr>
          <p:cNvSpPr>
            <a:spLocks noGrp="1"/>
          </p:cNvSpPr>
          <p:nvPr>
            <p:ph type="sldNum" sz="quarter" idx="11"/>
          </p:nvPr>
        </p:nvSpPr>
        <p:spPr/>
        <p:txBody>
          <a:bodyPr/>
          <a:lstStyle/>
          <a:p>
            <a:fld id="{4C1607E4-F04A-4F33-BBBB-F17C353B090E}" type="slidenum">
              <a:rPr lang="en-US" sz="1600" smtClean="0"/>
              <a:pPr/>
              <a:t>26</a:t>
            </a:fld>
            <a:endParaRPr lang="en-US" sz="1600" dirty="0"/>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3720533255"/>
      </p:ext>
    </p:extLst>
  </p:cSld>
  <p:clrMapOvr>
    <a:masterClrMapping/>
  </p:clrMapOvr>
  <mc:AlternateContent>
    <mc:Choice xmlns:mc="http://schemas.openxmlformats.org/markup-compatibility/2006" xmlns:p14="http://schemas.microsoft.com/office/powerpoint/2010/main" xmlns:p="http://schemas.openxmlformats.org/presentationml/2006/main" xmlns:r="http://schemas.openxmlformats.org/officeDocument/2006/relationships" xmlns:a="http://schemas.openxmlformats.org/drawingml/2006/main" xmlns="" Requires="p14">
      <p:transition spd="slow" p14:dur="2000"/>
    </mc:Choice>
    <mc:Fallback>
      <mp:transition xmlns:mp="http://schemas.microsoft.com/office/mac/powerpoint/2008/mai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1682" name="Rectangle 2">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7F3EAFF4-C09A-4004-A3C6-4F703CAD4CE3}"/>
              </a:ext>
            </a:extLst>
          </p:cNvPr>
          <p:cNvSpPr>
            <a:spLocks noGrp="1" noChangeArrowheads="1"/>
          </p:cNvSpPr>
          <p:nvPr>
            <p:ph type="title"/>
          </p:nvPr>
        </p:nvSpPr>
        <p:spPr>
          <a:xfrm>
            <a:off x="1446212" y="571500"/>
            <a:ext cx="10210800" cy="1371600"/>
          </a:xfrm>
          <a:noFill/>
        </p:spPr>
        <p:txBody>
          <a:bodyPr anchor="b"/>
          <a:lstStyle/>
          <a:p>
            <a:pPr algn="ctr" eaLnBrk="1" hangingPunct="1"/>
            <a:r>
              <a:rPr lang="en-US" altLang="en-US" sz="4800" b="0" dirty="0">
                <a:ln w="0"/>
                <a:solidFill>
                  <a:schemeClr val="tx1"/>
                </a:solidFill>
                <a:effectLst/>
                <a:latin typeface="Times New Roman" panose="02020603050405020304" pitchFamily="18" charset="0"/>
                <a:cs typeface="Times New Roman" panose="02020603050405020304" pitchFamily="18" charset="0"/>
              </a:rPr>
              <a:t>The world manufactures more  </a:t>
            </a:r>
            <a:br>
              <a:rPr lang="en-US" altLang="en-US" sz="4800" b="0" dirty="0">
                <a:ln w="0"/>
                <a:solidFill>
                  <a:schemeClr val="tx1"/>
                </a:solidFill>
                <a:effectLst/>
                <a:latin typeface="Times New Roman" panose="02020603050405020304" pitchFamily="18" charset="0"/>
                <a:cs typeface="Times New Roman" panose="02020603050405020304" pitchFamily="18" charset="0"/>
              </a:rPr>
            </a:br>
            <a:r>
              <a:rPr lang="en-US" altLang="en-US" sz="4800" b="0" dirty="0">
                <a:ln w="0"/>
                <a:solidFill>
                  <a:schemeClr val="tx1"/>
                </a:solidFill>
                <a:effectLst/>
                <a:latin typeface="Times New Roman" panose="02020603050405020304" pitchFamily="18" charset="0"/>
                <a:cs typeface="Times New Roman" panose="02020603050405020304" pitchFamily="18" charset="0"/>
              </a:rPr>
              <a:t>transistors than it grows grains of rice.</a:t>
            </a:r>
          </a:p>
        </p:txBody>
      </p:sp>
      <p:pic>
        <p:nvPicPr>
          <p:cNvPr id="71684" name="Picture 4" descr="jasminerice">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E2B324C2-7CF0-4F60-8A50-169A23898CC8}"/>
              </a:ext>
            </a:extLst>
          </p:cNvPr>
          <p:cNvPicPr>
            <a:picLocks noChangeAspect="1" noChangeArrowheads="1"/>
          </p:cNvPicPr>
          <p:nvPr/>
        </p:nvPicPr>
        <p:blipFill>
          <a:blip r:embed="rId2">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rcRect/>
          <a:stretch>
            <a:fillRect/>
          </a:stretch>
        </p:blipFill>
        <p:spPr bwMode="auto">
          <a:xfrm>
            <a:off x="7313612" y="3124200"/>
            <a:ext cx="2514600" cy="2349500"/>
          </a:xfrm>
          <a:prstGeom prst="rect">
            <a:avLst/>
          </a:prstGeom>
          <a:noFill/>
          <a:ln>
            <a:noFill/>
          </a:ln>
          <a:extLst>
            <a:ext uri="{909E8E84-426E-40DD-AFC4-6F175D3DCCD1}">
              <a14:hiddenFil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pic>
      <p:pic>
        <p:nvPicPr>
          <p:cNvPr id="71688" name="Picture 8" descr="Using a 0.13-micron process, Intel® can produce some 470 Pentium® 4 chips from each 300-mm …&#10;[Credits : Copyright Intel Corporation]">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0F1EF6BB-BB28-4918-A262-2DB87868F672}"/>
              </a:ext>
            </a:extLst>
          </p:cNvPr>
          <p:cNvPicPr>
            <a:picLocks noChangeAspect="1" noChangeArrowheads="1"/>
          </p:cNvPicPr>
          <p:nvPr/>
        </p:nvPicPr>
        <p:blipFill>
          <a:blip r:embed="rId3">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rcRect/>
          <a:stretch>
            <a:fillRect/>
          </a:stretch>
        </p:blipFill>
        <p:spPr bwMode="auto">
          <a:xfrm>
            <a:off x="2132012" y="2743200"/>
            <a:ext cx="3048000" cy="3048000"/>
          </a:xfrm>
          <a:prstGeom prst="rect">
            <a:avLst/>
          </a:prstGeom>
          <a:noFill/>
          <a:ln>
            <a:noFill/>
          </a:ln>
          <a:extLst>
            <a:ext uri="{909E8E84-426E-40DD-AFC4-6F175D3DCCD1}">
              <a14:hiddenFil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pic>
      <p:sp>
        <p:nvSpPr>
          <p:cNvPr id="71689" name="Rectangle 9">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C6A1D8A7-42E3-4043-B5D1-8641B5EA2135}"/>
              </a:ext>
            </a:extLst>
          </p:cNvPr>
          <p:cNvSpPr>
            <a:spLocks noChangeArrowheads="1"/>
          </p:cNvSpPr>
          <p:nvPr/>
        </p:nvSpPr>
        <p:spPr bwMode="auto">
          <a:xfrm>
            <a:off x="2284412" y="6017310"/>
            <a:ext cx="2973891" cy="646331"/>
          </a:xfrm>
          <a:prstGeom prst="rect">
            <a:avLst/>
          </a:prstGeom>
          <a:noFill/>
          <a:ln>
            <a:noFill/>
          </a:ln>
          <a:extLst>
            <a:ext uri="{909E8E84-426E-40DD-AFC4-6F175D3DCCD1}">
              <a14:hiddenFil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dirty="0">
                <a:solidFill>
                  <a:srgbClr val="0A0C0E"/>
                </a:solidFill>
                <a:latin typeface="Times New Roman" panose="02020603050405020304" pitchFamily="18" charset="0"/>
                <a:cs typeface="Times New Roman" panose="02020603050405020304" pitchFamily="18" charset="0"/>
              </a:rPr>
              <a:t>0.13-micron, Intel Pentium 4  </a:t>
            </a:r>
          </a:p>
          <a:p>
            <a:r>
              <a:rPr lang="en-US" altLang="en-US" dirty="0">
                <a:solidFill>
                  <a:srgbClr val="0A0C0E"/>
                </a:solidFill>
                <a:latin typeface="Times New Roman" panose="02020603050405020304" pitchFamily="18" charset="0"/>
                <a:cs typeface="Times New Roman" panose="02020603050405020304" pitchFamily="18" charset="0"/>
              </a:rPr>
              <a:t>       300-mm silicon wafer. </a:t>
            </a:r>
          </a:p>
        </p:txBody>
      </p:sp>
      <p:sp>
        <p:nvSpPr>
          <p:cNvPr id="71691" name="Text Box 11">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73CA4F44-6407-4086-A6E5-7BDB4D4C7864}"/>
              </a:ext>
            </a:extLst>
          </p:cNvPr>
          <p:cNvSpPr txBox="1">
            <a:spLocks noChangeArrowheads="1"/>
          </p:cNvSpPr>
          <p:nvPr/>
        </p:nvSpPr>
        <p:spPr bwMode="auto">
          <a:xfrm>
            <a:off x="7085012" y="5943601"/>
            <a:ext cx="2537874" cy="369332"/>
          </a:xfrm>
          <a:prstGeom prst="rect">
            <a:avLst/>
          </a:prstGeom>
          <a:noFill/>
          <a:ln>
            <a:noFill/>
          </a:ln>
          <a:extLst>
            <a:ext uri="{909E8E84-426E-40DD-AFC4-6F175D3DCCD1}">
              <a14:hiddenFil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dirty="0">
                <a:solidFill>
                  <a:srgbClr val="0A0C0E"/>
                </a:solidFill>
                <a:latin typeface="Times New Roman" panose="02020603050405020304" pitchFamily="18" charset="0"/>
                <a:cs typeface="Times New Roman" panose="02020603050405020304" pitchFamily="18" charset="0"/>
              </a:rPr>
              <a:t>Long Grain Jasmine Rice</a:t>
            </a:r>
          </a:p>
        </p:txBody>
      </p:sp>
      <p:sp>
        <p:nvSpPr>
          <p:cNvPr id="71692" name="Text Box 12">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4EDC5248-2C85-45FE-A479-5D3191AB001B}"/>
              </a:ext>
            </a:extLst>
          </p:cNvPr>
          <p:cNvSpPr txBox="1">
            <a:spLocks noChangeArrowheads="1"/>
          </p:cNvSpPr>
          <p:nvPr/>
        </p:nvSpPr>
        <p:spPr bwMode="auto">
          <a:xfrm>
            <a:off x="5408613" y="3733800"/>
            <a:ext cx="1594604" cy="769441"/>
          </a:xfrm>
          <a:prstGeom prst="rect">
            <a:avLst/>
          </a:prstGeom>
          <a:noFill/>
          <a:ln>
            <a:noFill/>
          </a:ln>
          <a:extLst>
            <a:ext uri="{909E8E84-426E-40DD-AFC4-6F175D3DCCD1}">
              <a14:hiddenFil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4400" b="1" dirty="0">
                <a:solidFill>
                  <a:srgbClr val="FF0000"/>
                </a:solidFill>
                <a:latin typeface="Times New Roman" panose="02020603050405020304" pitchFamily="18" charset="0"/>
                <a:cs typeface="Times New Roman" panose="02020603050405020304" pitchFamily="18" charset="0"/>
              </a:rPr>
              <a:t>Wow!</a:t>
            </a:r>
          </a:p>
        </p:txBody>
      </p:sp>
      <p:sp>
        <p:nvSpPr>
          <p:cNvPr id="2" name="Slide Number Placeholder 1">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AE35E12D-8CDD-4F3C-8E0B-1086D8B1E7FD}"/>
              </a:ext>
            </a:extLst>
          </p:cNvPr>
          <p:cNvSpPr>
            <a:spLocks noGrp="1"/>
          </p:cNvSpPr>
          <p:nvPr>
            <p:ph type="sldNum" sz="quarter" idx="11"/>
          </p:nvPr>
        </p:nvSpPr>
        <p:spPr/>
        <p:txBody>
          <a:bodyPr/>
          <a:lstStyle/>
          <a:p>
            <a:fld id="{F36C87F6-986D-49E6-AF40-1B3A1EE8064D}" type="slidenum">
              <a:rPr lang="en-US" sz="1600" smtClean="0"/>
              <a:pPr/>
              <a:t>27</a:t>
            </a:fld>
            <a:endParaRPr lang="en-US" sz="1600" dirty="0"/>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3943175797"/>
      </p:ext>
    </p:extLst>
  </p:cSld>
  <p:clrMapOvr>
    <a:masterClrMapping/>
  </p:clrMapOvr>
  <mc:AlternateContent>
    <mc:Choice xmlns:mc="http://schemas.openxmlformats.org/markup-compatibility/2006" xmlns:p14="http://schemas.microsoft.com/office/powerpoint/2010/main" xmlns:p="http://schemas.openxmlformats.org/presentationml/2006/main" xmlns:r="http://schemas.openxmlformats.org/officeDocument/2006/relationships" xmlns:a="http://schemas.openxmlformats.org/drawingml/2006/main" xmlns="" Requires="p14">
      <p:transition spd="slow" p14:dur="2000"/>
    </mc:Choice>
    <mc:Fallback>
      <mp:transition xmlns:mp="http://schemas.microsoft.com/office/mac/powerpoint/2008/mai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71688"/>
                                        </p:tgtEl>
                                        <p:attrNameLst>
                                          <p:attrName>style.visibility</p:attrName>
                                        </p:attrNameLst>
                                      </p:cBhvr>
                                      <p:to>
                                        <p:strVal val="visible"/>
                                      </p:to>
                                    </p:set>
                                    <p:anim calcmode="lin" valueType="num">
                                      <p:cBhvr additive="base">
                                        <p:cTn id="7" dur="1000" fill="hold"/>
                                        <p:tgtEl>
                                          <p:spTgt spid="71688"/>
                                        </p:tgtEl>
                                        <p:attrNameLst>
                                          <p:attrName>ppt_x</p:attrName>
                                        </p:attrNameLst>
                                      </p:cBhvr>
                                      <p:tavLst>
                                        <p:tav tm="0">
                                          <p:val>
                                            <p:strVal val="#ppt_x"/>
                                          </p:val>
                                        </p:tav>
                                        <p:tav tm="100000">
                                          <p:val>
                                            <p:strVal val="#ppt_x"/>
                                          </p:val>
                                        </p:tav>
                                      </p:tavLst>
                                    </p:anim>
                                    <p:anim calcmode="lin" valueType="num">
                                      <p:cBhvr additive="base">
                                        <p:cTn id="8" dur="1000" fill="hold"/>
                                        <p:tgtEl>
                                          <p:spTgt spid="7168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71689"/>
                                        </p:tgtEl>
                                        <p:attrNameLst>
                                          <p:attrName>style.visibility</p:attrName>
                                        </p:attrNameLst>
                                      </p:cBhvr>
                                      <p:to>
                                        <p:strVal val="visible"/>
                                      </p:to>
                                    </p:set>
                                    <p:anim calcmode="lin" valueType="num">
                                      <p:cBhvr additive="base">
                                        <p:cTn id="11" dur="1000" fill="hold"/>
                                        <p:tgtEl>
                                          <p:spTgt spid="71689"/>
                                        </p:tgtEl>
                                        <p:attrNameLst>
                                          <p:attrName>ppt_x</p:attrName>
                                        </p:attrNameLst>
                                      </p:cBhvr>
                                      <p:tavLst>
                                        <p:tav tm="0">
                                          <p:val>
                                            <p:strVal val="#ppt_x"/>
                                          </p:val>
                                        </p:tav>
                                        <p:tav tm="100000">
                                          <p:val>
                                            <p:strVal val="#ppt_x"/>
                                          </p:val>
                                        </p:tav>
                                      </p:tavLst>
                                    </p:anim>
                                    <p:anim calcmode="lin" valueType="num">
                                      <p:cBhvr additive="base">
                                        <p:cTn id="12" dur="1000" fill="hold"/>
                                        <p:tgtEl>
                                          <p:spTgt spid="71689"/>
                                        </p:tgtEl>
                                        <p:attrNameLst>
                                          <p:attrName>ppt_y</p:attrName>
                                        </p:attrNameLst>
                                      </p:cBhvr>
                                      <p:tavLst>
                                        <p:tav tm="0">
                                          <p:val>
                                            <p:strVal val="1+#ppt_h/2"/>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4" fill="hold" nodeType="clickEffect">
                                  <p:stCondLst>
                                    <p:cond delay="0"/>
                                  </p:stCondLst>
                                  <p:childTnLst>
                                    <p:set>
                                      <p:cBhvr>
                                        <p:cTn id="16" dur="1" fill="hold">
                                          <p:stCondLst>
                                            <p:cond delay="0"/>
                                          </p:stCondLst>
                                        </p:cTn>
                                        <p:tgtEl>
                                          <p:spTgt spid="71684"/>
                                        </p:tgtEl>
                                        <p:attrNameLst>
                                          <p:attrName>style.visibility</p:attrName>
                                        </p:attrNameLst>
                                      </p:cBhvr>
                                      <p:to>
                                        <p:strVal val="visible"/>
                                      </p:to>
                                    </p:set>
                                    <p:anim calcmode="lin" valueType="num">
                                      <p:cBhvr additive="base">
                                        <p:cTn id="17" dur="1000" fill="hold"/>
                                        <p:tgtEl>
                                          <p:spTgt spid="71684"/>
                                        </p:tgtEl>
                                        <p:attrNameLst>
                                          <p:attrName>ppt_x</p:attrName>
                                        </p:attrNameLst>
                                      </p:cBhvr>
                                      <p:tavLst>
                                        <p:tav tm="0">
                                          <p:val>
                                            <p:strVal val="#ppt_x"/>
                                          </p:val>
                                        </p:tav>
                                        <p:tav tm="100000">
                                          <p:val>
                                            <p:strVal val="#ppt_x"/>
                                          </p:val>
                                        </p:tav>
                                      </p:tavLst>
                                    </p:anim>
                                    <p:anim calcmode="lin" valueType="num">
                                      <p:cBhvr additive="base">
                                        <p:cTn id="18" dur="1000" fill="hold"/>
                                        <p:tgtEl>
                                          <p:spTgt spid="71684"/>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71691"/>
                                        </p:tgtEl>
                                        <p:attrNameLst>
                                          <p:attrName>style.visibility</p:attrName>
                                        </p:attrNameLst>
                                      </p:cBhvr>
                                      <p:to>
                                        <p:strVal val="visible"/>
                                      </p:to>
                                    </p:set>
                                    <p:anim calcmode="lin" valueType="num">
                                      <p:cBhvr additive="base">
                                        <p:cTn id="21" dur="1000" fill="hold"/>
                                        <p:tgtEl>
                                          <p:spTgt spid="71691"/>
                                        </p:tgtEl>
                                        <p:attrNameLst>
                                          <p:attrName>ppt_x</p:attrName>
                                        </p:attrNameLst>
                                      </p:cBhvr>
                                      <p:tavLst>
                                        <p:tav tm="0">
                                          <p:val>
                                            <p:strVal val="#ppt_x"/>
                                          </p:val>
                                        </p:tav>
                                        <p:tav tm="100000">
                                          <p:val>
                                            <p:strVal val="#ppt_x"/>
                                          </p:val>
                                        </p:tav>
                                      </p:tavLst>
                                    </p:anim>
                                    <p:anim calcmode="lin" valueType="num">
                                      <p:cBhvr additive="base">
                                        <p:cTn id="22" dur="1000" fill="hold"/>
                                        <p:tgtEl>
                                          <p:spTgt spid="71691"/>
                                        </p:tgtEl>
                                        <p:attrNameLst>
                                          <p:attrName>ppt_y</p:attrName>
                                        </p:attrNameLst>
                                      </p:cBhvr>
                                      <p:tavLst>
                                        <p:tav tm="0">
                                          <p:val>
                                            <p:strVal val="1+#ppt_h/2"/>
                                          </p:val>
                                        </p:tav>
                                        <p:tav tm="100000">
                                          <p:val>
                                            <p:strVal val="#ppt_y"/>
                                          </p:val>
                                        </p:tav>
                                      </p:tavLst>
                                    </p:anim>
                                  </p:childTnLst>
                                </p:cTn>
                              </p:par>
                            </p:childTnLst>
                          </p:cTn>
                        </p:par>
                      </p:childTnLst>
                    </p:cTn>
                  </p:par>
                  <p:par>
                    <p:cTn id="23" fill="hold" nodeType="clickPar">
                      <p:stCondLst>
                        <p:cond delay="indefinite"/>
                      </p:stCondLst>
                      <p:childTnLst>
                        <p:par>
                          <p:cTn id="24" fill="hold" nodeType="withGroup">
                            <p:stCondLst>
                              <p:cond delay="0"/>
                            </p:stCondLst>
                            <p:childTnLst>
                              <p:par>
                                <p:cTn id="25" presetID="2" presetClass="entr" presetSubtype="1" fill="hold" grpId="0" nodeType="clickEffect">
                                  <p:stCondLst>
                                    <p:cond delay="0"/>
                                  </p:stCondLst>
                                  <p:childTnLst>
                                    <p:set>
                                      <p:cBhvr>
                                        <p:cTn id="26" dur="1" fill="hold">
                                          <p:stCondLst>
                                            <p:cond delay="0"/>
                                          </p:stCondLst>
                                        </p:cTn>
                                        <p:tgtEl>
                                          <p:spTgt spid="71682"/>
                                        </p:tgtEl>
                                        <p:attrNameLst>
                                          <p:attrName>style.visibility</p:attrName>
                                        </p:attrNameLst>
                                      </p:cBhvr>
                                      <p:to>
                                        <p:strVal val="visible"/>
                                      </p:to>
                                    </p:set>
                                    <p:anim calcmode="lin" valueType="num">
                                      <p:cBhvr additive="base">
                                        <p:cTn id="27" dur="1000" fill="hold"/>
                                        <p:tgtEl>
                                          <p:spTgt spid="71682"/>
                                        </p:tgtEl>
                                        <p:attrNameLst>
                                          <p:attrName>ppt_x</p:attrName>
                                        </p:attrNameLst>
                                      </p:cBhvr>
                                      <p:tavLst>
                                        <p:tav tm="0">
                                          <p:val>
                                            <p:strVal val="#ppt_x"/>
                                          </p:val>
                                        </p:tav>
                                        <p:tav tm="100000">
                                          <p:val>
                                            <p:strVal val="#ppt_x"/>
                                          </p:val>
                                        </p:tav>
                                      </p:tavLst>
                                    </p:anim>
                                    <p:anim calcmode="lin" valueType="num">
                                      <p:cBhvr additive="base">
                                        <p:cTn id="28" dur="1000" fill="hold"/>
                                        <p:tgtEl>
                                          <p:spTgt spid="71682"/>
                                        </p:tgtEl>
                                        <p:attrNameLst>
                                          <p:attrName>ppt_y</p:attrName>
                                        </p:attrNameLst>
                                      </p:cBhvr>
                                      <p:tavLst>
                                        <p:tav tm="0">
                                          <p:val>
                                            <p:strVal val="0-#ppt_h/2"/>
                                          </p:val>
                                        </p:tav>
                                        <p:tav tm="100000">
                                          <p:val>
                                            <p:strVal val="#ppt_y"/>
                                          </p:val>
                                        </p:tav>
                                      </p:tavLst>
                                    </p:anim>
                                  </p:childTnLst>
                                </p:cTn>
                              </p:par>
                            </p:childTnLst>
                          </p:cTn>
                        </p:par>
                      </p:childTnLst>
                    </p:cTn>
                  </p:par>
                  <p:par>
                    <p:cTn id="29" fill="hold" nodeType="clickPar">
                      <p:stCondLst>
                        <p:cond delay="indefinite"/>
                      </p:stCondLst>
                      <p:childTnLst>
                        <p:par>
                          <p:cTn id="30" fill="hold" nodeType="withGroup">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71692"/>
                                        </p:tgtEl>
                                        <p:attrNameLst>
                                          <p:attrName>style.visibility</p:attrName>
                                        </p:attrNameLst>
                                      </p:cBhvr>
                                      <p:to>
                                        <p:strVal val="visible"/>
                                      </p:to>
                                    </p:set>
                                    <p:animEffect transition="in" filter="fade">
                                      <p:cBhvr>
                                        <p:cTn id="33" dur="2000"/>
                                        <p:tgtEl>
                                          <p:spTgt spid="716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682" grpId="0"/>
      <p:bldP spid="71689" grpId="0"/>
      <p:bldP spid="71691" grpId="0"/>
      <p:bldP spid="71692" grpId="0"/>
    </p:bld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78850" name="Picture 2">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ADBFCC84-AF19-4888-AB00-99AA62A28210}"/>
              </a:ext>
            </a:extLst>
          </p:cNvPr>
          <p:cNvPicPr>
            <a:picLocks noChangeAspect="1" noChangeArrowheads="1"/>
          </p:cNvPicPr>
          <p:nvPr/>
        </p:nvPicPr>
        <p:blipFill>
          <a:blip r:embed="rId2">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rcRect/>
          <a:stretch>
            <a:fillRect/>
          </a:stretch>
        </p:blipFill>
        <p:spPr bwMode="auto">
          <a:xfrm>
            <a:off x="2513012" y="1676400"/>
            <a:ext cx="6781800" cy="4883150"/>
          </a:xfrm>
          <a:prstGeom prst="rect">
            <a:avLst/>
          </a:prstGeom>
          <a:noFill/>
          <a:ln>
            <a:noFill/>
          </a:ln>
          <a:extLst>
            <a:ext uri="{909E8E84-426E-40DD-AFC4-6F175D3DCCD1}">
              <a14:hiddenFil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pic>
      <p:sp>
        <p:nvSpPr>
          <p:cNvPr id="89091" name="Rectangle 3">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531F00A4-AF17-48CA-AFB3-BABF00BA145E}"/>
              </a:ext>
            </a:extLst>
          </p:cNvPr>
          <p:cNvSpPr>
            <a:spLocks noChangeArrowheads="1"/>
          </p:cNvSpPr>
          <p:nvPr/>
        </p:nvSpPr>
        <p:spPr bwMode="auto">
          <a:xfrm>
            <a:off x="2055813" y="609601"/>
            <a:ext cx="7612063" cy="701675"/>
          </a:xfrm>
          <a:prstGeom prst="rect">
            <a:avLst/>
          </a:prstGeom>
          <a:noFill/>
          <a:ln>
            <a:noFill/>
          </a:ln>
          <a:extLst>
            <a:ext uri="{909E8E84-426E-40DD-AFC4-6F175D3DCCD1}">
              <a14:hiddenFil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altLang="en-US" sz="4000" dirty="0">
                <a:ln w="0"/>
              </a:rPr>
              <a:t>It’s all done with Computer Chips</a:t>
            </a:r>
          </a:p>
        </p:txBody>
      </p:sp>
      <p:sp>
        <p:nvSpPr>
          <p:cNvPr id="2" name="Slide Number Placeholder 1">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05200112-70D3-450D-9AE8-2481ED230DBA}"/>
              </a:ext>
            </a:extLst>
          </p:cNvPr>
          <p:cNvSpPr>
            <a:spLocks noGrp="1"/>
          </p:cNvSpPr>
          <p:nvPr>
            <p:ph type="sldNum" sz="quarter" idx="11"/>
          </p:nvPr>
        </p:nvSpPr>
        <p:spPr/>
        <p:txBody>
          <a:bodyPr/>
          <a:lstStyle/>
          <a:p>
            <a:fld id="{F36C87F6-986D-49E6-AF40-1B3A1EE8064D}" type="slidenum">
              <a:rPr lang="en-US" sz="1600" smtClean="0"/>
              <a:pPr/>
              <a:t>28</a:t>
            </a:fld>
            <a:endParaRPr lang="en-US" sz="1600" dirty="0"/>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1836530313"/>
      </p:ext>
    </p:extLst>
  </p:cSld>
  <p:clrMapOvr>
    <a:masterClrMapping/>
  </p:clrMapOvr>
  <mc:AlternateContent>
    <mc:Choice xmlns:mc="http://schemas.openxmlformats.org/markup-compatibility/2006" xmlns:p14="http://schemas.microsoft.com/office/powerpoint/2010/main" xmlns:p="http://schemas.openxmlformats.org/presentationml/2006/main" xmlns:r="http://schemas.openxmlformats.org/officeDocument/2006/relationships" xmlns:a="http://schemas.openxmlformats.org/drawingml/2006/main" xmlns="" Requires="p14">
      <p:transition spd="slow" p14:dur="2000"/>
    </mc:Choice>
    <mc:Fallback>
      <mp:transition xmlns:mp="http://schemas.microsoft.com/office/mac/powerpoint/2008/mai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78850"/>
                                        </p:tgtEl>
                                        <p:attrNameLst>
                                          <p:attrName>style.visibility</p:attrName>
                                        </p:attrNameLst>
                                      </p:cBhvr>
                                      <p:to>
                                        <p:strVal val="visible"/>
                                      </p:to>
                                    </p:set>
                                    <p:animEffect transition="in" filter="fade">
                                      <p:cBhvr>
                                        <p:cTn id="7" dur="3000"/>
                                        <p:tgtEl>
                                          <p:spTgt spid="788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3186" name="Text Box 4">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D4E0FB93-5A11-4403-AB33-4DF877513E0F}"/>
              </a:ext>
            </a:extLst>
          </p:cNvPr>
          <p:cNvSpPr txBox="1">
            <a:spLocks noChangeArrowheads="1"/>
          </p:cNvSpPr>
          <p:nvPr/>
        </p:nvSpPr>
        <p:spPr bwMode="auto">
          <a:xfrm>
            <a:off x="2817812" y="1076326"/>
            <a:ext cx="6053260" cy="707886"/>
          </a:xfrm>
          <a:prstGeom prst="rect">
            <a:avLst/>
          </a:prstGeom>
          <a:noFill/>
          <a:ln>
            <a:noFill/>
          </a:ln>
          <a:extLst>
            <a:ext uri="{909E8E84-426E-40DD-AFC4-6F175D3DCCD1}">
              <a14:hiddenFil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2800" dirty="0">
                <a:solidFill>
                  <a:srgbClr val="0033CC"/>
                </a:solidFill>
                <a:latin typeface="Tahoma" panose="020B0604030504040204" pitchFamily="34" charset="0"/>
              </a:rPr>
              <a:t> </a:t>
            </a:r>
            <a:r>
              <a:rPr lang="en-US" altLang="en-US" sz="4000" dirty="0">
                <a:solidFill>
                  <a:srgbClr val="0A0C0E"/>
                </a:solidFill>
                <a:latin typeface="Times New Roman" panose="02020603050405020304" pitchFamily="18" charset="0"/>
                <a:cs typeface="Times New Roman" panose="02020603050405020304" pitchFamily="18" charset="0"/>
              </a:rPr>
              <a:t>Evolution: Chapters 3 and 4</a:t>
            </a:r>
          </a:p>
        </p:txBody>
      </p:sp>
      <p:graphicFrame>
        <p:nvGraphicFramePr>
          <p:cNvPr id="93187" name="Object 5">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31AACE79-3958-4160-B46F-D5B186F1BB86}"/>
              </a:ext>
            </a:extLst>
          </p:cNvPr>
          <p:cNvGraphicFramePr>
            <a:graphicFrameLocks noChangeAspect="1"/>
          </p:cNvGraphicFramePr>
          <p:nvPr/>
        </p:nvGraphicFramePr>
        <p:xfrm>
          <a:off x="2208213" y="2362201"/>
          <a:ext cx="7421563" cy="2778125"/>
        </p:xfrm>
        <a:graphic>
          <a:graphicData uri="http://schemas.openxmlformats.org/presentationml/2006/ole">
            <p:oleObj spid="_x0000_s98363" name="CorelDRAW" r:id="rId3" imgW="6819900" imgH="2552700" progId="">
              <p:embed/>
            </p:oleObj>
          </a:graphicData>
        </a:graphic>
      </p:graphicFrame>
      <p:sp>
        <p:nvSpPr>
          <p:cNvPr id="2" name="Slide Number Placeholder 1">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D3D66916-72FF-442C-865C-5D6C67D12A20}"/>
              </a:ext>
            </a:extLst>
          </p:cNvPr>
          <p:cNvSpPr>
            <a:spLocks noGrp="1"/>
          </p:cNvSpPr>
          <p:nvPr>
            <p:ph type="sldNum" sz="quarter" idx="11"/>
          </p:nvPr>
        </p:nvSpPr>
        <p:spPr/>
        <p:txBody>
          <a:bodyPr/>
          <a:lstStyle/>
          <a:p>
            <a:fld id="{F36C87F6-986D-49E6-AF40-1B3A1EE8064D}" type="slidenum">
              <a:rPr lang="en-US" sz="1600" smtClean="0"/>
              <a:pPr/>
              <a:t>29</a:t>
            </a:fld>
            <a:endParaRPr lang="en-US" sz="1600" dirty="0"/>
          </a:p>
        </p:txBody>
      </p:sp>
      <p:sp>
        <p:nvSpPr>
          <p:cNvPr id="3" name="TextBox 2">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9ED71FAF-E569-4115-9EA2-180E6213D748}"/>
              </a:ext>
            </a:extLst>
          </p:cNvPr>
          <p:cNvSpPr txBox="1"/>
          <p:nvPr/>
        </p:nvSpPr>
        <p:spPr>
          <a:xfrm>
            <a:off x="8837612" y="2819400"/>
            <a:ext cx="2264851" cy="369332"/>
          </a:xfrm>
          <a:prstGeom prst="rect">
            <a:avLst/>
          </a:prstGeom>
          <a:noFill/>
        </p:spPr>
        <p:txBody>
          <a:bodyPr wrap="none" rtlCol="0">
            <a:spAutoFit/>
          </a:bodyPr>
          <a:lstStyle/>
          <a:p>
            <a:r>
              <a:rPr lang="en-US" dirty="0">
                <a:solidFill>
                  <a:srgbClr val="0A0C0E"/>
                </a:solidFill>
                <a:latin typeface="Times New Roman" panose="02020603050405020304" pitchFamily="18" charset="0"/>
                <a:cs typeface="Times New Roman" panose="02020603050405020304" pitchFamily="18" charset="0"/>
              </a:rPr>
              <a:t>Regenerative Receiver</a:t>
            </a:r>
          </a:p>
        </p:txBody>
      </p:sp>
      <p:sp>
        <p:nvSpPr>
          <p:cNvPr id="4" name="Rectangle 3">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682576E6-E552-4D41-A228-54CC569F5498}"/>
              </a:ext>
            </a:extLst>
          </p:cNvPr>
          <p:cNvSpPr/>
          <p:nvPr/>
        </p:nvSpPr>
        <p:spPr>
          <a:xfrm>
            <a:off x="9066212" y="4955660"/>
            <a:ext cx="1984710" cy="369332"/>
          </a:xfrm>
          <a:prstGeom prst="rect">
            <a:avLst/>
          </a:prstGeom>
        </p:spPr>
        <p:txBody>
          <a:bodyPr wrap="none">
            <a:spAutoFit/>
          </a:bodyPr>
          <a:lstStyle/>
          <a:p>
            <a:r>
              <a:rPr lang="en-US" dirty="0">
                <a:solidFill>
                  <a:srgbClr val="0A0C0E"/>
                </a:solidFill>
                <a:latin typeface="Times New Roman" panose="02020603050405020304" pitchFamily="18" charset="0"/>
                <a:cs typeface="Times New Roman" panose="02020603050405020304" pitchFamily="18" charset="0"/>
              </a:rPr>
              <a:t>Tuned RF Receiver</a:t>
            </a:r>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396891816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16388" name="Picture 4">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DB2BEF60-0E52-4F64-A62C-69EB416E758F}"/>
              </a:ext>
            </a:extLst>
          </p:cNvPr>
          <p:cNvPicPr>
            <a:picLocks noChangeAspect="1" noChangeArrowheads="1"/>
          </p:cNvPicPr>
          <p:nvPr/>
        </p:nvPicPr>
        <p:blipFill>
          <a:blip r:embed="rId3">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rcRect/>
          <a:stretch>
            <a:fillRect/>
          </a:stretch>
        </p:blipFill>
        <p:spPr bwMode="auto">
          <a:xfrm>
            <a:off x="2132012" y="533401"/>
            <a:ext cx="8077200" cy="5922963"/>
          </a:xfrm>
          <a:prstGeom prst="rect">
            <a:avLst/>
          </a:prstGeom>
          <a:noFill/>
          <a:ln>
            <a:noFill/>
          </a:ln>
          <a:extLst>
            <a:ext uri="{909E8E84-426E-40DD-AFC4-6F175D3DCCD1}">
              <a14:hiddenFil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pic>
      <p:graphicFrame>
        <p:nvGraphicFramePr>
          <p:cNvPr id="16389" name="Object 5">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699E6E3A-103D-4A67-8835-BD5083C13A7D}"/>
              </a:ext>
            </a:extLst>
          </p:cNvPr>
          <p:cNvGraphicFramePr>
            <a:graphicFrameLocks noChangeAspect="1"/>
          </p:cNvGraphicFramePr>
          <p:nvPr/>
        </p:nvGraphicFramePr>
        <p:xfrm>
          <a:off x="1751013" y="3581401"/>
          <a:ext cx="2771775" cy="1984375"/>
        </p:xfrm>
        <a:graphic>
          <a:graphicData uri="http://schemas.openxmlformats.org/presentationml/2006/ole">
            <p:oleObj spid="_x0000_s74810" name="CorelDRAW" r:id="rId4" imgW="2768600" imgH="1993900" progId="">
              <p:embed/>
            </p:oleObj>
          </a:graphicData>
        </a:graphic>
      </p:graphicFrame>
      <p:sp>
        <p:nvSpPr>
          <p:cNvPr id="2" name="Slide Number Placeholder 1">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65AB9B0B-2181-4338-8630-01C23A96A2A5}"/>
              </a:ext>
            </a:extLst>
          </p:cNvPr>
          <p:cNvSpPr>
            <a:spLocks noGrp="1"/>
          </p:cNvSpPr>
          <p:nvPr>
            <p:ph type="sldNum" sz="quarter" idx="11"/>
          </p:nvPr>
        </p:nvSpPr>
        <p:spPr/>
        <p:txBody>
          <a:bodyPr/>
          <a:lstStyle/>
          <a:p>
            <a:fld id="{F36C87F6-986D-49E6-AF40-1B3A1EE8064D}" type="slidenum">
              <a:rPr lang="en-US" sz="1600" smtClean="0"/>
              <a:pPr/>
              <a:t>3</a:t>
            </a:fld>
            <a:endParaRPr lang="en-US" sz="1600" dirty="0"/>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2284194482"/>
      </p:ext>
    </p:extLst>
  </p:cSld>
  <p:clrMapOvr>
    <a:masterClrMapping/>
  </p:clrMapOvr>
  <mc:AlternateContent>
    <mc:Choice xmlns:mc="http://schemas.openxmlformats.org/markup-compatibility/2006" xmlns:p14="http://schemas.microsoft.com/office/powerpoint/2010/main" xmlns:p="http://schemas.openxmlformats.org/presentationml/2006/main" xmlns:r="http://schemas.openxmlformats.org/officeDocument/2006/relationships" xmlns:a="http://schemas.openxmlformats.org/drawingml/2006/main" xmlns="" Requires="p14">
      <p:transition spd="slow" p14:dur="2000"/>
    </mc:Choice>
    <mc:Fallback>
      <mp:transition xmlns:mp="http://schemas.microsoft.com/office/mac/powerpoint/2008/mai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16388"/>
                                        </p:tgtEl>
                                        <p:attrNameLst>
                                          <p:attrName>style.visibility</p:attrName>
                                        </p:attrNameLst>
                                      </p:cBhvr>
                                      <p:to>
                                        <p:strVal val="visible"/>
                                      </p:to>
                                    </p:set>
                                    <p:animEffect transition="in" filter="fade">
                                      <p:cBhvr>
                                        <p:cTn id="7" dur="2000"/>
                                        <p:tgtEl>
                                          <p:spTgt spid="1638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16389"/>
                                        </p:tgtEl>
                                        <p:attrNameLst>
                                          <p:attrName>style.visibility</p:attrName>
                                        </p:attrNameLst>
                                      </p:cBhvr>
                                      <p:to>
                                        <p:strVal val="visible"/>
                                      </p:to>
                                    </p:set>
                                    <p:animEffect transition="in" filter="fade">
                                      <p:cBhvr>
                                        <p:cTn id="12" dur="2000"/>
                                        <p:tgtEl>
                                          <p:spTgt spid="163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4210" name="Rectangle 2">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5CE71C67-8E10-4681-9897-1C640208152E}"/>
              </a:ext>
            </a:extLst>
          </p:cNvPr>
          <p:cNvSpPr>
            <a:spLocks noGrp="1" noChangeArrowheads="1"/>
          </p:cNvSpPr>
          <p:nvPr>
            <p:ph type="title"/>
          </p:nvPr>
        </p:nvSpPr>
        <p:spPr>
          <a:xfrm>
            <a:off x="2322512" y="262031"/>
            <a:ext cx="7772400" cy="838200"/>
          </a:xfrm>
          <a:noFill/>
        </p:spPr>
        <p:txBody>
          <a:bodyPr/>
          <a:lstStyle/>
          <a:p>
            <a:pPr algn="ctr" eaLnBrk="1" hangingPunct="1"/>
            <a:r>
              <a:rPr lang="en-US" altLang="en-US" sz="4000" b="0" dirty="0">
                <a:ln w="0"/>
                <a:solidFill>
                  <a:srgbClr val="0A0C0E"/>
                </a:solidFill>
                <a:effectLst/>
                <a:latin typeface="Times New Roman" panose="02020603050405020304" pitchFamily="18" charset="0"/>
                <a:cs typeface="Times New Roman" panose="02020603050405020304" pitchFamily="18" charset="0"/>
              </a:rPr>
              <a:t>Evolution: Chapters 5 and 6</a:t>
            </a:r>
          </a:p>
        </p:txBody>
      </p:sp>
      <p:graphicFrame>
        <p:nvGraphicFramePr>
          <p:cNvPr id="94211" name="Object 3">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DCFEE0E7-19AA-469E-AA76-4DF99F1E80F9}"/>
              </a:ext>
            </a:extLst>
          </p:cNvPr>
          <p:cNvGraphicFramePr>
            <a:graphicFrameLocks noChangeAspect="1"/>
          </p:cNvGraphicFramePr>
          <p:nvPr>
            <p:extLst>
              <p:ext uri="{D42A27DB-BD31-4B8C-83A1-F6EECF244321}">
                <p14:modId xmlns:p14="http://schemas.microsoft.com/office/powerpoint/2010/main" xmlns:p="http://schemas.openxmlformats.org/presentationml/2006/main" xmlns:r="http://schemas.openxmlformats.org/officeDocument/2006/relationships" xmlns:a="http://schemas.openxmlformats.org/drawingml/2006/main" xmlns="" val="1584105207"/>
              </p:ext>
            </p:extLst>
          </p:nvPr>
        </p:nvGraphicFramePr>
        <p:xfrm>
          <a:off x="3046412" y="1295400"/>
          <a:ext cx="5943600" cy="1790700"/>
        </p:xfrm>
        <a:graphic>
          <a:graphicData uri="http://schemas.openxmlformats.org/presentationml/2006/ole">
            <p:oleObj spid="_x0000_s99454" name="CorelDRAW" r:id="rId3" imgW="7556500" imgH="2286000" progId="">
              <p:embed/>
            </p:oleObj>
          </a:graphicData>
        </a:graphic>
      </p:graphicFrame>
      <p:graphicFrame>
        <p:nvGraphicFramePr>
          <p:cNvPr id="228356" name="Object 4">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06094E11-D749-409C-8A3D-010E9A1AE01B}"/>
              </a:ext>
            </a:extLst>
          </p:cNvPr>
          <p:cNvGraphicFramePr>
            <a:graphicFrameLocks noChangeAspect="1"/>
          </p:cNvGraphicFramePr>
          <p:nvPr>
            <p:extLst>
              <p:ext uri="{D42A27DB-BD31-4B8C-83A1-F6EECF244321}">
                <p14:modId xmlns:p14="http://schemas.microsoft.com/office/powerpoint/2010/main" xmlns:p="http://schemas.openxmlformats.org/presentationml/2006/main" xmlns:r="http://schemas.openxmlformats.org/officeDocument/2006/relationships" xmlns:a="http://schemas.openxmlformats.org/drawingml/2006/main" xmlns="" val="1662531901"/>
              </p:ext>
            </p:extLst>
          </p:nvPr>
        </p:nvGraphicFramePr>
        <p:xfrm>
          <a:off x="2817813" y="3348787"/>
          <a:ext cx="6940412" cy="2328113"/>
        </p:xfrm>
        <a:graphic>
          <a:graphicData uri="http://schemas.openxmlformats.org/presentationml/2006/ole">
            <p:oleObj spid="_x0000_s99455" name="CorelDRAW" r:id="rId4" imgW="7785100" imgH="2628900" progId="">
              <p:embed/>
            </p:oleObj>
          </a:graphicData>
        </a:graphic>
      </p:graphicFrame>
      <p:sp>
        <p:nvSpPr>
          <p:cNvPr id="228357" name="Text Box 5">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CE6469C1-A39B-47F0-9C89-28F7722D66E0}"/>
              </a:ext>
            </a:extLst>
          </p:cNvPr>
          <p:cNvSpPr txBox="1">
            <a:spLocks noChangeArrowheads="1"/>
          </p:cNvSpPr>
          <p:nvPr/>
        </p:nvSpPr>
        <p:spPr bwMode="auto">
          <a:xfrm>
            <a:off x="5561012" y="2188647"/>
            <a:ext cx="4087979" cy="954107"/>
          </a:xfrm>
          <a:prstGeom prst="rect">
            <a:avLst/>
          </a:prstGeom>
          <a:noFill/>
          <a:ln>
            <a:noFill/>
          </a:ln>
          <a:extLst>
            <a:ext uri="{909E8E84-426E-40DD-AFC4-6F175D3DCCD1}">
              <a14:hiddenFil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2800" dirty="0">
                <a:solidFill>
                  <a:srgbClr val="0A0C0E"/>
                </a:solidFill>
                <a:latin typeface="Times New Roman" panose="02020603050405020304" pitchFamily="18" charset="0"/>
                <a:cs typeface="Times New Roman" panose="02020603050405020304" pitchFamily="18" charset="0"/>
              </a:rPr>
              <a:t>Please send along a Carrier</a:t>
            </a:r>
          </a:p>
          <a:p>
            <a:pPr eaLnBrk="1" hangingPunct="1"/>
            <a:r>
              <a:rPr lang="en-US" altLang="en-US" sz="2800" dirty="0">
                <a:solidFill>
                  <a:srgbClr val="0A0C0E"/>
                </a:solidFill>
                <a:latin typeface="Times New Roman" panose="02020603050405020304" pitchFamily="18" charset="0"/>
                <a:cs typeface="Times New Roman" panose="02020603050405020304" pitchFamily="18" charset="0"/>
              </a:rPr>
              <a:t>    so I can Demodulate</a:t>
            </a:r>
          </a:p>
        </p:txBody>
      </p:sp>
      <p:sp>
        <p:nvSpPr>
          <p:cNvPr id="228358" name="Rectangle 6">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52FA274E-8E9D-4E34-9754-A5D5F0267515}"/>
              </a:ext>
            </a:extLst>
          </p:cNvPr>
          <p:cNvSpPr>
            <a:spLocks noChangeArrowheads="1"/>
          </p:cNvSpPr>
          <p:nvPr/>
        </p:nvSpPr>
        <p:spPr bwMode="auto">
          <a:xfrm>
            <a:off x="3656012" y="5943601"/>
            <a:ext cx="5105400" cy="523220"/>
          </a:xfrm>
          <a:prstGeom prst="rect">
            <a:avLst/>
          </a:prstGeom>
          <a:noFill/>
          <a:ln>
            <a:noFill/>
          </a:ln>
          <a:extLst>
            <a:ext uri="{909E8E84-426E-40DD-AFC4-6F175D3DCCD1}">
              <a14:hiddenFil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2800" dirty="0">
                <a:solidFill>
                  <a:srgbClr val="0A0C0E"/>
                </a:solidFill>
                <a:latin typeface="Times New Roman" panose="02020603050405020304" pitchFamily="18" charset="0"/>
                <a:cs typeface="Times New Roman" panose="02020603050405020304" pitchFamily="18" charset="0"/>
              </a:rPr>
              <a:t>Never Mind, I’ll make my Own!</a:t>
            </a:r>
          </a:p>
        </p:txBody>
      </p:sp>
      <p:sp>
        <p:nvSpPr>
          <p:cNvPr id="2" name="Slide Number Placeholder 1">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FC287172-8CA2-4520-AA13-367B6EFD6715}"/>
              </a:ext>
            </a:extLst>
          </p:cNvPr>
          <p:cNvSpPr>
            <a:spLocks noGrp="1"/>
          </p:cNvSpPr>
          <p:nvPr>
            <p:ph type="sldNum" sz="quarter" idx="11"/>
          </p:nvPr>
        </p:nvSpPr>
        <p:spPr/>
        <p:txBody>
          <a:bodyPr/>
          <a:lstStyle/>
          <a:p>
            <a:fld id="{F36C87F6-986D-49E6-AF40-1B3A1EE8064D}" type="slidenum">
              <a:rPr lang="en-US" sz="1600" smtClean="0"/>
              <a:pPr/>
              <a:t>30</a:t>
            </a:fld>
            <a:endParaRPr lang="en-US" sz="1600" dirty="0"/>
          </a:p>
        </p:txBody>
      </p:sp>
      <p:sp>
        <p:nvSpPr>
          <p:cNvPr id="3" name="Rectangle 2">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9948311B-2A33-41A9-BC5E-C866BE5153D3}"/>
              </a:ext>
            </a:extLst>
          </p:cNvPr>
          <p:cNvSpPr/>
          <p:nvPr/>
        </p:nvSpPr>
        <p:spPr>
          <a:xfrm>
            <a:off x="9218612" y="1666360"/>
            <a:ext cx="2147447" cy="369332"/>
          </a:xfrm>
          <a:prstGeom prst="rect">
            <a:avLst/>
          </a:prstGeom>
        </p:spPr>
        <p:txBody>
          <a:bodyPr wrap="none">
            <a:spAutoFit/>
          </a:bodyPr>
          <a:lstStyle/>
          <a:p>
            <a:r>
              <a:rPr lang="en-US" dirty="0">
                <a:solidFill>
                  <a:srgbClr val="0A0C0E"/>
                </a:solidFill>
                <a:latin typeface="Times New Roman" panose="02020603050405020304" pitchFamily="18" charset="0"/>
                <a:cs typeface="Times New Roman" panose="02020603050405020304" pitchFamily="18" charset="0"/>
              </a:rPr>
              <a:t>Heterodyne Receiver</a:t>
            </a:r>
          </a:p>
        </p:txBody>
      </p:sp>
      <p:sp>
        <p:nvSpPr>
          <p:cNvPr id="4" name="Rectangle 3">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71C4B5AA-7470-4767-AD36-A8365F533136}"/>
              </a:ext>
            </a:extLst>
          </p:cNvPr>
          <p:cNvSpPr/>
          <p:nvPr/>
        </p:nvSpPr>
        <p:spPr>
          <a:xfrm>
            <a:off x="9289496" y="4744979"/>
            <a:ext cx="2005677" cy="646331"/>
          </a:xfrm>
          <a:prstGeom prst="rect">
            <a:avLst/>
          </a:prstGeom>
        </p:spPr>
        <p:txBody>
          <a:bodyPr wrap="none">
            <a:spAutoFit/>
          </a:bodyPr>
          <a:lstStyle/>
          <a:p>
            <a:r>
              <a:rPr lang="en-US" dirty="0">
                <a:solidFill>
                  <a:srgbClr val="0A0C0E"/>
                </a:solidFill>
                <a:latin typeface="Times New Roman" panose="02020603050405020304" pitchFamily="18" charset="0"/>
                <a:cs typeface="Times New Roman" panose="02020603050405020304" pitchFamily="18" charset="0"/>
              </a:rPr>
              <a:t>Suppressed Carrier </a:t>
            </a:r>
          </a:p>
          <a:p>
            <a:r>
              <a:rPr lang="en-US" dirty="0">
                <a:solidFill>
                  <a:srgbClr val="0A0C0E"/>
                </a:solidFill>
                <a:latin typeface="Times New Roman" panose="02020603050405020304" pitchFamily="18" charset="0"/>
                <a:cs typeface="Times New Roman" panose="02020603050405020304" pitchFamily="18" charset="0"/>
              </a:rPr>
              <a:t>        Receiver</a:t>
            </a:r>
          </a:p>
        </p:txBody>
      </p:sp>
      <p:sp>
        <p:nvSpPr>
          <p:cNvPr id="5" name="TextBox 4">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4D3585FC-EE83-46BB-B556-2E4E4D0A0048}"/>
              </a:ext>
            </a:extLst>
          </p:cNvPr>
          <p:cNvSpPr txBox="1"/>
          <p:nvPr/>
        </p:nvSpPr>
        <p:spPr>
          <a:xfrm>
            <a:off x="7160038" y="5094012"/>
            <a:ext cx="1611339" cy="523220"/>
          </a:xfrm>
          <a:prstGeom prst="rect">
            <a:avLst/>
          </a:prstGeom>
          <a:noFill/>
        </p:spPr>
        <p:txBody>
          <a:bodyPr wrap="none" rtlCol="0">
            <a:spAutoFit/>
          </a:bodyPr>
          <a:lstStyle/>
          <a:p>
            <a:r>
              <a:rPr lang="en-US" sz="1400" dirty="0">
                <a:solidFill>
                  <a:srgbClr val="FF0000"/>
                </a:solidFill>
                <a:latin typeface="Times New Roman" panose="02020603050405020304" pitchFamily="18" charset="0"/>
                <a:cs typeface="Times New Roman" panose="02020603050405020304" pitchFamily="18" charset="0"/>
              </a:rPr>
              <a:t>Phase Locked Loop</a:t>
            </a:r>
          </a:p>
          <a:p>
            <a:r>
              <a:rPr lang="en-US" sz="1400" dirty="0">
                <a:solidFill>
                  <a:srgbClr val="FF0000"/>
                </a:solidFill>
                <a:latin typeface="Times New Roman" panose="02020603050405020304" pitchFamily="18" charset="0"/>
                <a:cs typeface="Times New Roman" panose="02020603050405020304" pitchFamily="18" charset="0"/>
              </a:rPr>
              <a:t>              (PLL)</a:t>
            </a:r>
          </a:p>
        </p:txBody>
      </p:sp>
      <p:sp>
        <p:nvSpPr>
          <p:cNvPr id="6" name="Rectangle 5">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A90F7138-8D54-4D34-912E-3F4072F8CCC3}"/>
              </a:ext>
            </a:extLst>
          </p:cNvPr>
          <p:cNvSpPr/>
          <p:nvPr/>
        </p:nvSpPr>
        <p:spPr>
          <a:xfrm>
            <a:off x="6288019" y="3143831"/>
            <a:ext cx="1558723" cy="523220"/>
          </a:xfrm>
          <a:prstGeom prst="rect">
            <a:avLst/>
          </a:prstGeom>
        </p:spPr>
        <p:txBody>
          <a:bodyPr wrap="square">
            <a:spAutoFit/>
          </a:bodyPr>
          <a:lstStyle/>
          <a:p>
            <a:r>
              <a:rPr lang="en-US" sz="1400" dirty="0">
                <a:solidFill>
                  <a:srgbClr val="FF0000"/>
                </a:solidFill>
              </a:rPr>
              <a:t>     </a:t>
            </a:r>
            <a:r>
              <a:rPr lang="en-US" sz="1400" dirty="0">
                <a:solidFill>
                  <a:srgbClr val="FF0000"/>
                </a:solidFill>
                <a:latin typeface="Times New Roman" panose="02020603050405020304" pitchFamily="18" charset="0"/>
                <a:cs typeface="Times New Roman" panose="02020603050405020304" pitchFamily="18" charset="0"/>
              </a:rPr>
              <a:t>Quadrature </a:t>
            </a:r>
          </a:p>
          <a:p>
            <a:r>
              <a:rPr lang="en-US" sz="1400" dirty="0">
                <a:solidFill>
                  <a:srgbClr val="FF0000"/>
                </a:solidFill>
                <a:latin typeface="Times New Roman" panose="02020603050405020304" pitchFamily="18" charset="0"/>
                <a:cs typeface="Times New Roman" panose="02020603050405020304" pitchFamily="18" charset="0"/>
              </a:rPr>
              <a:t>Down Conversion</a:t>
            </a:r>
          </a:p>
        </p:txBody>
      </p:sp>
      <p:sp>
        <p:nvSpPr>
          <p:cNvPr id="7" name="TextBox 6">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2F5F0111-A04E-4DF4-8A17-12E21F40B7DF}"/>
              </a:ext>
            </a:extLst>
          </p:cNvPr>
          <p:cNvSpPr txBox="1"/>
          <p:nvPr/>
        </p:nvSpPr>
        <p:spPr>
          <a:xfrm>
            <a:off x="7272249" y="3872007"/>
            <a:ext cx="1499128" cy="307777"/>
          </a:xfrm>
          <a:prstGeom prst="rect">
            <a:avLst/>
          </a:prstGeom>
          <a:noFill/>
        </p:spPr>
        <p:txBody>
          <a:bodyPr wrap="none" rtlCol="0">
            <a:spAutoFit/>
          </a:bodyPr>
          <a:lstStyle/>
          <a:p>
            <a:r>
              <a:rPr lang="en-US" sz="1400" dirty="0">
                <a:solidFill>
                  <a:srgbClr val="FF0000"/>
                </a:solidFill>
                <a:latin typeface="Times New Roman" panose="02020603050405020304" pitchFamily="18" charset="0"/>
                <a:cs typeface="Times New Roman" panose="02020603050405020304" pitchFamily="18" charset="0"/>
              </a:rPr>
              <a:t>Two Analog Paths</a:t>
            </a:r>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3967271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8356"/>
                                        </p:tgtEl>
                                        <p:attrNameLst>
                                          <p:attrName>style.visibility</p:attrName>
                                        </p:attrNameLst>
                                      </p:cBhvr>
                                      <p:to>
                                        <p:strVal val="visible"/>
                                      </p:to>
                                    </p:set>
                                    <p:animEffect transition="in" filter="fade">
                                      <p:cBhvr>
                                        <p:cTn id="7" dur="2000"/>
                                        <p:tgtEl>
                                          <p:spTgt spid="228356"/>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228357"/>
                                        </p:tgtEl>
                                        <p:attrNameLst>
                                          <p:attrName>style.visibility</p:attrName>
                                        </p:attrNameLst>
                                      </p:cBhvr>
                                      <p:to>
                                        <p:strVal val="visible"/>
                                      </p:to>
                                    </p:set>
                                    <p:anim calcmode="lin" valueType="num">
                                      <p:cBhvr additive="base">
                                        <p:cTn id="12" dur="1000" fill="hold"/>
                                        <p:tgtEl>
                                          <p:spTgt spid="228357"/>
                                        </p:tgtEl>
                                        <p:attrNameLst>
                                          <p:attrName>ppt_x</p:attrName>
                                        </p:attrNameLst>
                                      </p:cBhvr>
                                      <p:tavLst>
                                        <p:tav tm="0">
                                          <p:val>
                                            <p:strVal val="#ppt_x"/>
                                          </p:val>
                                        </p:tav>
                                        <p:tav tm="100000">
                                          <p:val>
                                            <p:strVal val="#ppt_x"/>
                                          </p:val>
                                        </p:tav>
                                      </p:tavLst>
                                    </p:anim>
                                    <p:anim calcmode="lin" valueType="num">
                                      <p:cBhvr additive="base">
                                        <p:cTn id="13" dur="1000" fill="hold"/>
                                        <p:tgtEl>
                                          <p:spTgt spid="228357"/>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228358"/>
                                        </p:tgtEl>
                                        <p:attrNameLst>
                                          <p:attrName>style.visibility</p:attrName>
                                        </p:attrNameLst>
                                      </p:cBhvr>
                                      <p:to>
                                        <p:strVal val="visible"/>
                                      </p:to>
                                    </p:set>
                                    <p:anim calcmode="lin" valueType="num">
                                      <p:cBhvr additive="base">
                                        <p:cTn id="18" dur="500" fill="hold"/>
                                        <p:tgtEl>
                                          <p:spTgt spid="228358"/>
                                        </p:tgtEl>
                                        <p:attrNameLst>
                                          <p:attrName>ppt_x</p:attrName>
                                        </p:attrNameLst>
                                      </p:cBhvr>
                                      <p:tavLst>
                                        <p:tav tm="0">
                                          <p:val>
                                            <p:strVal val="#ppt_x"/>
                                          </p:val>
                                        </p:tav>
                                        <p:tav tm="100000">
                                          <p:val>
                                            <p:strVal val="#ppt_x"/>
                                          </p:val>
                                        </p:tav>
                                      </p:tavLst>
                                    </p:anim>
                                    <p:anim calcmode="lin" valueType="num">
                                      <p:cBhvr additive="base">
                                        <p:cTn id="19" dur="500" fill="hold"/>
                                        <p:tgtEl>
                                          <p:spTgt spid="228358"/>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6"/>
                                        </p:tgtEl>
                                        <p:attrNameLst>
                                          <p:attrName>style.visibility</p:attrName>
                                        </p:attrNameLst>
                                      </p:cBhvr>
                                      <p:to>
                                        <p:strVal val="visible"/>
                                      </p:to>
                                    </p:set>
                                    <p:anim calcmode="lin" valueType="num">
                                      <p:cBhvr additive="base">
                                        <p:cTn id="24" dur="500" fill="hold"/>
                                        <p:tgtEl>
                                          <p:spTgt spid="6"/>
                                        </p:tgtEl>
                                        <p:attrNameLst>
                                          <p:attrName>ppt_x</p:attrName>
                                        </p:attrNameLst>
                                      </p:cBhvr>
                                      <p:tavLst>
                                        <p:tav tm="0">
                                          <p:val>
                                            <p:strVal val="#ppt_x"/>
                                          </p:val>
                                        </p:tav>
                                        <p:tav tm="100000">
                                          <p:val>
                                            <p:strVal val="#ppt_x"/>
                                          </p:val>
                                        </p:tav>
                                      </p:tavLst>
                                    </p:anim>
                                    <p:anim calcmode="lin" valueType="num">
                                      <p:cBhvr additive="base">
                                        <p:cTn id="25"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7"/>
                                        </p:tgtEl>
                                        <p:attrNameLst>
                                          <p:attrName>style.visibility</p:attrName>
                                        </p:attrNameLst>
                                      </p:cBhvr>
                                      <p:to>
                                        <p:strVal val="visible"/>
                                      </p:to>
                                    </p:set>
                                    <p:anim calcmode="lin" valueType="num">
                                      <p:cBhvr additive="base">
                                        <p:cTn id="30" dur="500" fill="hold"/>
                                        <p:tgtEl>
                                          <p:spTgt spid="7"/>
                                        </p:tgtEl>
                                        <p:attrNameLst>
                                          <p:attrName>ppt_x</p:attrName>
                                        </p:attrNameLst>
                                      </p:cBhvr>
                                      <p:tavLst>
                                        <p:tav tm="0">
                                          <p:val>
                                            <p:strVal val="#ppt_x"/>
                                          </p:val>
                                        </p:tav>
                                        <p:tav tm="100000">
                                          <p:val>
                                            <p:strVal val="#ppt_x"/>
                                          </p:val>
                                        </p:tav>
                                      </p:tavLst>
                                    </p:anim>
                                    <p:anim calcmode="lin" valueType="num">
                                      <p:cBhvr additive="base">
                                        <p:cTn id="31"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grpId="0" nodeType="clickEffect">
                                  <p:stCondLst>
                                    <p:cond delay="0"/>
                                  </p:stCondLst>
                                  <p:childTnLst>
                                    <p:set>
                                      <p:cBhvr>
                                        <p:cTn id="35" dur="1" fill="hold">
                                          <p:stCondLst>
                                            <p:cond delay="0"/>
                                          </p:stCondLst>
                                        </p:cTn>
                                        <p:tgtEl>
                                          <p:spTgt spid="5"/>
                                        </p:tgtEl>
                                        <p:attrNameLst>
                                          <p:attrName>style.visibility</p:attrName>
                                        </p:attrNameLst>
                                      </p:cBhvr>
                                      <p:to>
                                        <p:strVal val="visible"/>
                                      </p:to>
                                    </p:set>
                                    <p:anim calcmode="lin" valueType="num">
                                      <p:cBhvr additive="base">
                                        <p:cTn id="36" dur="500" fill="hold"/>
                                        <p:tgtEl>
                                          <p:spTgt spid="5"/>
                                        </p:tgtEl>
                                        <p:attrNameLst>
                                          <p:attrName>ppt_x</p:attrName>
                                        </p:attrNameLst>
                                      </p:cBhvr>
                                      <p:tavLst>
                                        <p:tav tm="0">
                                          <p:val>
                                            <p:strVal val="#ppt_x"/>
                                          </p:val>
                                        </p:tav>
                                        <p:tav tm="100000">
                                          <p:val>
                                            <p:strVal val="#ppt_x"/>
                                          </p:val>
                                        </p:tav>
                                      </p:tavLst>
                                    </p:anim>
                                    <p:anim calcmode="lin" valueType="num">
                                      <p:cBhvr additive="base">
                                        <p:cTn id="37"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8357" grpId="0"/>
      <p:bldP spid="228358" grpId="0"/>
      <p:bldP spid="5" grpId="0"/>
      <p:bldP spid="6" grpId="0"/>
      <p:bldP spid="7" grpId="0"/>
    </p:bld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C35BBAF2-6256-4B29-86F9-5502196284A6}"/>
              </a:ext>
            </a:extLst>
          </p:cNvPr>
          <p:cNvSpPr>
            <a:spLocks noGrp="1"/>
          </p:cNvSpPr>
          <p:nvPr>
            <p:ph type="sldNum" sz="quarter" idx="12"/>
          </p:nvPr>
        </p:nvSpPr>
        <p:spPr>
          <a:xfrm>
            <a:off x="11434655" y="5715000"/>
            <a:ext cx="762000" cy="365125"/>
          </a:xfrm>
        </p:spPr>
        <p:txBody>
          <a:bodyPr rtlCol="0"/>
          <a:lstStyle/>
          <a:p>
            <a:pPr algn="ctr">
              <a:defRPr/>
            </a:pPr>
            <a:fld id="{90E9E978-9C98-4BB5-BDE9-11D9FABB1EF0}" type="slidenum">
              <a:rPr lang="en-US" sz="1600">
                <a:solidFill>
                  <a:schemeClr val="tx1">
                    <a:tint val="75000"/>
                  </a:schemeClr>
                </a:solidFill>
                <a:latin typeface="+mn-lt"/>
                <a:cs typeface="+mn-cs"/>
              </a:rPr>
              <a:pPr algn="ctr">
                <a:defRPr/>
              </a:pPr>
              <a:t>31</a:t>
            </a:fld>
            <a:endParaRPr lang="en-US" sz="1600" dirty="0">
              <a:solidFill>
                <a:schemeClr val="tx1">
                  <a:tint val="75000"/>
                </a:schemeClr>
              </a:solidFill>
              <a:latin typeface="+mn-lt"/>
              <a:cs typeface="+mn-cs"/>
            </a:endParaRPr>
          </a:p>
        </p:txBody>
      </p:sp>
      <p:sp>
        <p:nvSpPr>
          <p:cNvPr id="13315" name="TextBox 4">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4E988003-D9CA-4D7E-BFA9-F19E34D7AD80}"/>
              </a:ext>
            </a:extLst>
          </p:cNvPr>
          <p:cNvSpPr txBox="1">
            <a:spLocks noChangeArrowheads="1"/>
          </p:cNvSpPr>
          <p:nvPr/>
        </p:nvSpPr>
        <p:spPr bwMode="auto">
          <a:xfrm>
            <a:off x="2132012" y="896144"/>
            <a:ext cx="7162800" cy="646331"/>
          </a:xfrm>
          <a:prstGeom prst="rect">
            <a:avLst/>
          </a:prstGeom>
          <a:noFill/>
          <a:ln>
            <a:noFill/>
          </a:ln>
          <a:extLst>
            <a:ext uri="{909E8E84-426E-40DD-AFC4-6F175D3DCCD1}">
              <a14:hiddenFil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eaLnBrk="1" hangingPunct="1"/>
            <a:r>
              <a:rPr lang="en-US" altLang="en-US" sz="3600" dirty="0">
                <a:solidFill>
                  <a:srgbClr val="0A0C0E"/>
                </a:solidFill>
                <a:latin typeface="Times New Roman" panose="02020603050405020304" pitchFamily="18" charset="0"/>
                <a:cs typeface="Times New Roman" panose="02020603050405020304" pitchFamily="18" charset="0"/>
              </a:rPr>
              <a:t>Poor Designs in Past Radios</a:t>
            </a:r>
          </a:p>
        </p:txBody>
      </p:sp>
      <p:sp>
        <p:nvSpPr>
          <p:cNvPr id="13316" name="TextBox 5">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5BB60F85-88C6-4E87-91EC-9D66816D84F1}"/>
              </a:ext>
            </a:extLst>
          </p:cNvPr>
          <p:cNvSpPr txBox="1">
            <a:spLocks noChangeArrowheads="1"/>
          </p:cNvSpPr>
          <p:nvPr/>
        </p:nvSpPr>
        <p:spPr bwMode="auto">
          <a:xfrm>
            <a:off x="2741612" y="1905000"/>
            <a:ext cx="8348376" cy="3785652"/>
          </a:xfrm>
          <a:prstGeom prst="rect">
            <a:avLst/>
          </a:prstGeom>
          <a:noFill/>
          <a:ln>
            <a:noFill/>
          </a:ln>
          <a:extLst>
            <a:ext uri="{909E8E84-426E-40DD-AFC4-6F175D3DCCD1}">
              <a14:hiddenFil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txBody>
          <a:bodyPr wrap="none">
            <a:spAutoFit/>
          </a:bodyPr>
          <a:lstStyle>
            <a:lvl1pPr marL="257175" indent="-257175">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buFont typeface="Calibri" panose="020F0502020204030204" pitchFamily="34" charset="0"/>
              <a:buAutoNum type="arabicPeriod"/>
            </a:pPr>
            <a:r>
              <a:rPr lang="en-US" altLang="en-US" sz="2400" i="1" dirty="0">
                <a:solidFill>
                  <a:srgbClr val="FF0000"/>
                </a:solidFill>
                <a:latin typeface="Times New Roman" panose="02020603050405020304" pitchFamily="18" charset="0"/>
                <a:cs typeface="Times New Roman" panose="02020603050405020304" pitchFamily="18" charset="0"/>
              </a:rPr>
              <a:t>Ignoring Analog Path Imbalance</a:t>
            </a:r>
          </a:p>
          <a:p>
            <a:pPr eaLnBrk="1" hangingPunct="1">
              <a:buFont typeface="Calibri" panose="020F0502020204030204" pitchFamily="34" charset="0"/>
              <a:buAutoNum type="arabicPeriod"/>
            </a:pPr>
            <a:r>
              <a:rPr lang="en-US" altLang="en-US" sz="2400" dirty="0">
                <a:solidFill>
                  <a:srgbClr val="0A0C0E"/>
                </a:solidFill>
                <a:latin typeface="Times New Roman" panose="02020603050405020304" pitchFamily="18" charset="0"/>
                <a:cs typeface="Times New Roman" panose="02020603050405020304" pitchFamily="18" charset="0"/>
              </a:rPr>
              <a:t>Cosine Tapered Nyquist Pulses</a:t>
            </a:r>
          </a:p>
          <a:p>
            <a:pPr eaLnBrk="1" hangingPunct="1">
              <a:buFont typeface="Calibri" panose="020F0502020204030204" pitchFamily="34" charset="0"/>
              <a:buAutoNum type="arabicPeriod"/>
            </a:pPr>
            <a:r>
              <a:rPr lang="en-US" altLang="en-US" sz="2400" dirty="0">
                <a:solidFill>
                  <a:srgbClr val="0A0C0E"/>
                </a:solidFill>
                <a:latin typeface="Times New Roman" panose="02020603050405020304" pitchFamily="18" charset="0"/>
                <a:cs typeface="Times New Roman" panose="02020603050405020304" pitchFamily="18" charset="0"/>
              </a:rPr>
              <a:t>Reduced Excess BW in Shaping Filters</a:t>
            </a:r>
          </a:p>
          <a:p>
            <a:pPr eaLnBrk="1" hangingPunct="1">
              <a:buFont typeface="Calibri" panose="020F0502020204030204" pitchFamily="34" charset="0"/>
              <a:buAutoNum type="arabicPeriod"/>
            </a:pPr>
            <a:r>
              <a:rPr lang="en-US" altLang="en-US" sz="2400" dirty="0">
                <a:solidFill>
                  <a:srgbClr val="0A0C0E"/>
                </a:solidFill>
                <a:latin typeface="Times New Roman" panose="02020603050405020304" pitchFamily="18" charset="0"/>
                <a:cs typeface="Times New Roman" panose="02020603050405020304" pitchFamily="18" charset="0"/>
              </a:rPr>
              <a:t>Gaussian Shaped Windows and Filters</a:t>
            </a:r>
          </a:p>
          <a:p>
            <a:pPr eaLnBrk="1" hangingPunct="1">
              <a:buFont typeface="Calibri" panose="020F0502020204030204" pitchFamily="34" charset="0"/>
              <a:buAutoNum type="arabicPeriod"/>
            </a:pPr>
            <a:r>
              <a:rPr lang="en-US" altLang="en-US" sz="2400" dirty="0">
                <a:solidFill>
                  <a:srgbClr val="0A0C0E"/>
                </a:solidFill>
                <a:latin typeface="Times New Roman" panose="02020603050405020304" pitchFamily="18" charset="0"/>
                <a:cs typeface="Times New Roman" panose="02020603050405020304" pitchFamily="18" charset="0"/>
              </a:rPr>
              <a:t>Scaling Filter Coefficients to Obtain Unity Pass-band Gain</a:t>
            </a:r>
          </a:p>
          <a:p>
            <a:pPr eaLnBrk="1" hangingPunct="1">
              <a:buFont typeface="Calibri" panose="020F0502020204030204" pitchFamily="34" charset="0"/>
              <a:buAutoNum type="arabicPeriod"/>
            </a:pPr>
            <a:r>
              <a:rPr lang="en-US" altLang="en-US" sz="2400" dirty="0">
                <a:solidFill>
                  <a:srgbClr val="0A0C0E"/>
                </a:solidFill>
                <a:latin typeface="Times New Roman" panose="02020603050405020304" pitchFamily="18" charset="0"/>
                <a:cs typeface="Times New Roman" panose="02020603050405020304" pitchFamily="18" charset="0"/>
              </a:rPr>
              <a:t>Sliding Window Spectrum Analysis with less Than 75% </a:t>
            </a:r>
            <a:r>
              <a:rPr lang="en-US" altLang="en-US" sz="2400" dirty="0" smtClean="0">
                <a:solidFill>
                  <a:srgbClr val="0A0C0E"/>
                </a:solidFill>
                <a:latin typeface="Times New Roman" panose="02020603050405020304" pitchFamily="18" charset="0"/>
                <a:cs typeface="Times New Roman" panose="02020603050405020304" pitchFamily="18" charset="0"/>
              </a:rPr>
              <a:t>Overlap</a:t>
            </a:r>
          </a:p>
          <a:p>
            <a:pPr eaLnBrk="1" hangingPunct="1">
              <a:buFont typeface="Calibri" panose="020F0502020204030204" pitchFamily="34" charset="0"/>
              <a:buAutoNum type="arabicPeriod"/>
            </a:pPr>
            <a:r>
              <a:rPr lang="en-US" altLang="en-US" sz="2400" dirty="0" smtClean="0">
                <a:solidFill>
                  <a:srgbClr val="0A0C0E"/>
                </a:solidFill>
                <a:latin typeface="Times New Roman" panose="02020603050405020304" pitchFamily="18" charset="0"/>
                <a:cs typeface="Times New Roman" panose="02020603050405020304" pitchFamily="18" charset="0"/>
              </a:rPr>
              <a:t>Big Signal Capture of AGC in Spectrum Analyzers  </a:t>
            </a:r>
            <a:endParaRPr lang="en-US" altLang="en-US" sz="2400" dirty="0">
              <a:solidFill>
                <a:srgbClr val="0A0C0E"/>
              </a:solidFill>
              <a:latin typeface="Times New Roman" panose="02020603050405020304" pitchFamily="18" charset="0"/>
              <a:cs typeface="Times New Roman" panose="02020603050405020304" pitchFamily="18" charset="0"/>
            </a:endParaRPr>
          </a:p>
          <a:p>
            <a:pPr eaLnBrk="1" hangingPunct="1">
              <a:buFont typeface="Calibri" panose="020F0502020204030204" pitchFamily="34" charset="0"/>
              <a:buAutoNum type="arabicPeriod"/>
            </a:pPr>
            <a:r>
              <a:rPr lang="en-US" altLang="en-US" sz="2400" dirty="0">
                <a:solidFill>
                  <a:srgbClr val="0A0C0E"/>
                </a:solidFill>
                <a:latin typeface="Times New Roman" panose="02020603050405020304" pitchFamily="18" charset="0"/>
                <a:cs typeface="Times New Roman" panose="02020603050405020304" pitchFamily="18" charset="0"/>
              </a:rPr>
              <a:t>Chebyshev Stopband Amplitude Sidelobes</a:t>
            </a:r>
          </a:p>
          <a:p>
            <a:pPr eaLnBrk="1" hangingPunct="1">
              <a:buFont typeface="Calibri" panose="020F0502020204030204" pitchFamily="34" charset="0"/>
              <a:buAutoNum type="arabicPeriod"/>
            </a:pPr>
            <a:r>
              <a:rPr lang="en-US" altLang="en-US" sz="2400" dirty="0">
                <a:solidFill>
                  <a:srgbClr val="0A0C0E"/>
                </a:solidFill>
                <a:latin typeface="Times New Roman" panose="02020603050405020304" pitchFamily="18" charset="0"/>
                <a:cs typeface="Times New Roman" panose="02020603050405020304" pitchFamily="18" charset="0"/>
              </a:rPr>
              <a:t>Not Scaling Signal Samples with SNR</a:t>
            </a:r>
          </a:p>
          <a:p>
            <a:pPr>
              <a:buFont typeface="Calibri" panose="020F0502020204030204" pitchFamily="34" charset="0"/>
              <a:buAutoNum type="arabicPeriod"/>
            </a:pPr>
            <a:r>
              <a:rPr lang="en-US" altLang="en-US" sz="2400" dirty="0">
                <a:solidFill>
                  <a:srgbClr val="0A0C0E"/>
                </a:solidFill>
                <a:latin typeface="Times New Roman" panose="02020603050405020304" pitchFamily="18" charset="0"/>
                <a:cs typeface="Times New Roman" panose="02020603050405020304" pitchFamily="18" charset="0"/>
              </a:rPr>
              <a:t>Cooley-Tukey FFT Instead of Good-Thomas FFT</a:t>
            </a:r>
          </a:p>
        </p:txBody>
      </p:sp>
      <p:pic>
        <p:nvPicPr>
          <p:cNvPr id="7" name="Picture 6" descr="C:\Users\Stephanie\AppData\Local\Microsoft\Windows\Temporary Internet Files\Content.IE5\44TXKI6C\MCj04380680000[1].png">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C1472C32-153E-433E-918C-E2BE787428BB}"/>
              </a:ext>
            </a:extLst>
          </p:cNvPr>
          <p:cNvPicPr>
            <a:picLocks noChangeAspect="1" noChangeArrowheads="1"/>
          </p:cNvPicPr>
          <p:nvPr/>
        </p:nvPicPr>
        <p:blipFill>
          <a:blip r:embed="rId2" cstate="print">
            <a:lum bright="50000" contrast="-70000"/>
          </a:blip>
          <a:srcRect/>
          <a:stretch>
            <a:fillRect/>
          </a:stretch>
        </p:blipFill>
        <p:spPr bwMode="auto">
          <a:xfrm>
            <a:off x="9430590" y="0"/>
            <a:ext cx="2743200" cy="2743200"/>
          </a:xfrm>
          <a:prstGeom prst="rect">
            <a:avLst/>
          </a:prstGeom>
          <a:ln>
            <a:noFill/>
          </a:ln>
          <a:effectLst>
            <a:softEdge rad="112500"/>
          </a:effectLst>
        </p:spPr>
      </p:pic>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80087534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57B28798-69E6-4DEF-A420-D4C19B330203}"/>
              </a:ext>
            </a:extLst>
          </p:cNvPr>
          <p:cNvSpPr txBox="1">
            <a:spLocks noChangeArrowheads="1"/>
          </p:cNvSpPr>
          <p:nvPr/>
        </p:nvSpPr>
        <p:spPr>
          <a:xfrm>
            <a:off x="2513012" y="244952"/>
            <a:ext cx="7696200" cy="685800"/>
          </a:xfrm>
          <a:prstGeom prst="rect">
            <a:avLst/>
          </a:prstGeom>
        </p:spPr>
        <p:txBody>
          <a:bodyPr bIns="91440" anchor="b">
            <a:normAutofit/>
          </a:bodyPr>
          <a:lstStyle/>
          <a:p>
            <a:pPr algn="ctr">
              <a:defRPr/>
            </a:pPr>
            <a:r>
              <a:rPr lang="en-US" sz="3600" dirty="0">
                <a:solidFill>
                  <a:srgbClr val="0A0C0E"/>
                </a:solidFill>
                <a:latin typeface="Times New Roman" panose="02020603050405020304" pitchFamily="18" charset="0"/>
                <a:ea typeface="+mj-ea"/>
                <a:cs typeface="Times New Roman" panose="02020603050405020304" pitchFamily="18" charset="0"/>
              </a:rPr>
              <a:t>I-Q Gain and Phase Imbalance</a:t>
            </a:r>
          </a:p>
        </p:txBody>
      </p:sp>
      <p:graphicFrame>
        <p:nvGraphicFramePr>
          <p:cNvPr id="68611" name="Object 3">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E270DDE1-5383-4017-B044-5B4DD55B2530}"/>
              </a:ext>
            </a:extLst>
          </p:cNvPr>
          <p:cNvGraphicFramePr>
            <a:graphicFrameLocks noChangeAspect="1"/>
          </p:cNvGraphicFramePr>
          <p:nvPr>
            <p:extLst>
              <p:ext uri="{D42A27DB-BD31-4B8C-83A1-F6EECF244321}">
                <p14:modId xmlns:p14="http://schemas.microsoft.com/office/powerpoint/2010/main" xmlns:p="http://schemas.openxmlformats.org/presentationml/2006/main" xmlns:r="http://schemas.openxmlformats.org/officeDocument/2006/relationships" xmlns:a="http://schemas.openxmlformats.org/drawingml/2006/main" xmlns="" val="1026062431"/>
              </p:ext>
            </p:extLst>
          </p:nvPr>
        </p:nvGraphicFramePr>
        <p:xfrm>
          <a:off x="2233166" y="1880395"/>
          <a:ext cx="7391400" cy="3355975"/>
        </p:xfrm>
        <a:graphic>
          <a:graphicData uri="http://schemas.openxmlformats.org/presentationml/2006/ole">
            <p:oleObj spid="_x0000_s145458" name="CorelDRAW" r:id="rId3" imgW="5295900" imgH="2413000" progId="">
              <p:embed/>
            </p:oleObj>
          </a:graphicData>
        </a:graphic>
      </p:graphicFrame>
      <p:sp>
        <p:nvSpPr>
          <p:cNvPr id="68612" name="Text Box 4">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B2D3CDC1-F772-471F-8BC4-7C084F75B656}"/>
              </a:ext>
            </a:extLst>
          </p:cNvPr>
          <p:cNvSpPr txBox="1">
            <a:spLocks noChangeArrowheads="1"/>
          </p:cNvSpPr>
          <p:nvPr/>
        </p:nvSpPr>
        <p:spPr bwMode="auto">
          <a:xfrm>
            <a:off x="3732212" y="3391972"/>
            <a:ext cx="1043876" cy="369332"/>
          </a:xfrm>
          <a:prstGeom prst="rect">
            <a:avLst/>
          </a:prstGeom>
          <a:noFill/>
          <a:ln>
            <a:noFill/>
          </a:ln>
          <a:extLst>
            <a:ext uri="{909E8E84-426E-40DD-AFC4-6F175D3DCCD1}">
              <a14:hiddenFil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txBody>
          <a:bodyPr wrap="none">
            <a:spAutoFit/>
          </a:bodyPr>
          <a:lstStyle>
            <a:lvl1pPr eaLnBrk="0" hangingPunct="0">
              <a:spcBef>
                <a:spcPts val="575"/>
              </a:spcBef>
              <a:buClr>
                <a:schemeClr val="accent1"/>
              </a:buClr>
              <a:buSzPct val="85000"/>
              <a:buFont typeface="Wingdings 2" panose="05020102010507070707" pitchFamily="18" charset="2"/>
              <a:buChar char=""/>
              <a:defRPr sz="2600">
                <a:solidFill>
                  <a:schemeClr val="tx1"/>
                </a:solidFill>
                <a:latin typeface="Perpetua" panose="02020502060401020303" pitchFamily="18" charset="0"/>
              </a:defRPr>
            </a:lvl1pPr>
            <a:lvl2pPr marL="742950" indent="-285750" eaLnBrk="0" hangingPunct="0">
              <a:spcBef>
                <a:spcPts val="375"/>
              </a:spcBef>
              <a:buClr>
                <a:schemeClr val="accent2"/>
              </a:buClr>
              <a:buSzPct val="85000"/>
              <a:buFont typeface="Wingdings 2" panose="05020102010507070707" pitchFamily="18" charset="2"/>
              <a:buChar char=""/>
              <a:defRPr sz="2400">
                <a:solidFill>
                  <a:schemeClr val="tx1"/>
                </a:solidFill>
                <a:latin typeface="Perpetua" panose="02020502060401020303" pitchFamily="18" charset="0"/>
              </a:defRPr>
            </a:lvl2pPr>
            <a:lvl3pPr marL="1143000" indent="-228600" eaLnBrk="0" hangingPunct="0">
              <a:spcBef>
                <a:spcPts val="375"/>
              </a:spcBef>
              <a:buClr>
                <a:srgbClr val="E6B1AB"/>
              </a:buClr>
              <a:buSzPct val="85000"/>
              <a:buFont typeface="Wingdings 2" panose="05020102010507070707" pitchFamily="18" charset="2"/>
              <a:buChar char=""/>
              <a:defRPr sz="2000">
                <a:solidFill>
                  <a:schemeClr val="tx1"/>
                </a:solidFill>
                <a:latin typeface="Perpetua" panose="02020502060401020303" pitchFamily="18" charset="0"/>
              </a:defRPr>
            </a:lvl3pPr>
            <a:lvl4pPr marL="1600200" indent="-228600" eaLnBrk="0" hangingPunct="0">
              <a:spcBef>
                <a:spcPts val="375"/>
              </a:spcBef>
              <a:buClr>
                <a:srgbClr val="A28E6A"/>
              </a:buClr>
              <a:buSzPct val="80000"/>
              <a:buFont typeface="Wingdings 2" panose="05020102010507070707" pitchFamily="18" charset="2"/>
              <a:buChar char=""/>
              <a:defRPr sz="2000">
                <a:solidFill>
                  <a:schemeClr val="tx1"/>
                </a:solidFill>
                <a:latin typeface="Perpetua" panose="02020502060401020303" pitchFamily="18" charset="0"/>
              </a:defRPr>
            </a:lvl4pPr>
            <a:lvl5pPr marL="2057400" indent="-228600" eaLnBrk="0" hangingPunct="0">
              <a:spcBef>
                <a:spcPts val="375"/>
              </a:spcBef>
              <a:buClr>
                <a:srgbClr val="A28E6A"/>
              </a:buClr>
              <a:buChar char="o"/>
              <a:defRPr sz="2000">
                <a:solidFill>
                  <a:schemeClr val="tx1"/>
                </a:solidFill>
                <a:latin typeface="Perpetua" panose="02020502060401020303" pitchFamily="18" charset="0"/>
              </a:defRPr>
            </a:lvl5pPr>
            <a:lvl6pPr marL="25146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6pPr>
            <a:lvl7pPr marL="29718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7pPr>
            <a:lvl8pPr marL="34290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8pPr>
            <a:lvl9pPr marL="38862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9pPr>
          </a:lstStyle>
          <a:p>
            <a:pPr>
              <a:spcBef>
                <a:spcPct val="0"/>
              </a:spcBef>
              <a:buClrTx/>
              <a:buSzTx/>
              <a:buFontTx/>
              <a:buNone/>
            </a:pPr>
            <a:r>
              <a:rPr lang="en-US" altLang="en-US" sz="1800" dirty="0">
                <a:latin typeface="Times New Roman" panose="02020603050405020304" pitchFamily="18" charset="0"/>
                <a:cs typeface="Times New Roman" panose="02020603050405020304" pitchFamily="18" charset="0"/>
              </a:rPr>
              <a:t>Balanced</a:t>
            </a:r>
          </a:p>
        </p:txBody>
      </p:sp>
      <p:sp>
        <p:nvSpPr>
          <p:cNvPr id="68613" name="Text Box 5">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D838DD0D-6556-4261-9DBD-4B3F99448199}"/>
              </a:ext>
            </a:extLst>
          </p:cNvPr>
          <p:cNvSpPr txBox="1">
            <a:spLocks noChangeArrowheads="1"/>
          </p:cNvSpPr>
          <p:nvPr/>
        </p:nvSpPr>
        <p:spPr bwMode="auto">
          <a:xfrm>
            <a:off x="7769224" y="3391972"/>
            <a:ext cx="1525588" cy="366713"/>
          </a:xfrm>
          <a:prstGeom prst="rect">
            <a:avLst/>
          </a:prstGeom>
          <a:noFill/>
          <a:ln>
            <a:noFill/>
          </a:ln>
          <a:extLst>
            <a:ext uri="{909E8E84-426E-40DD-AFC4-6F175D3DCCD1}">
              <a14:hiddenFil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txBody>
          <a:bodyPr wrap="none">
            <a:spAutoFit/>
          </a:bodyPr>
          <a:lstStyle>
            <a:lvl1pPr eaLnBrk="0" hangingPunct="0">
              <a:spcBef>
                <a:spcPts val="575"/>
              </a:spcBef>
              <a:buClr>
                <a:schemeClr val="accent1"/>
              </a:buClr>
              <a:buSzPct val="85000"/>
              <a:buFont typeface="Wingdings 2" panose="05020102010507070707" pitchFamily="18" charset="2"/>
              <a:buChar char=""/>
              <a:defRPr sz="2600">
                <a:solidFill>
                  <a:schemeClr val="tx1"/>
                </a:solidFill>
                <a:latin typeface="Perpetua" panose="02020502060401020303" pitchFamily="18" charset="0"/>
              </a:defRPr>
            </a:lvl1pPr>
            <a:lvl2pPr marL="742950" indent="-285750" eaLnBrk="0" hangingPunct="0">
              <a:spcBef>
                <a:spcPts val="375"/>
              </a:spcBef>
              <a:buClr>
                <a:schemeClr val="accent2"/>
              </a:buClr>
              <a:buSzPct val="85000"/>
              <a:buFont typeface="Wingdings 2" panose="05020102010507070707" pitchFamily="18" charset="2"/>
              <a:buChar char=""/>
              <a:defRPr sz="2400">
                <a:solidFill>
                  <a:schemeClr val="tx1"/>
                </a:solidFill>
                <a:latin typeface="Perpetua" panose="02020502060401020303" pitchFamily="18" charset="0"/>
              </a:defRPr>
            </a:lvl2pPr>
            <a:lvl3pPr marL="1143000" indent="-228600" eaLnBrk="0" hangingPunct="0">
              <a:spcBef>
                <a:spcPts val="375"/>
              </a:spcBef>
              <a:buClr>
                <a:srgbClr val="E6B1AB"/>
              </a:buClr>
              <a:buSzPct val="85000"/>
              <a:buFont typeface="Wingdings 2" panose="05020102010507070707" pitchFamily="18" charset="2"/>
              <a:buChar char=""/>
              <a:defRPr sz="2000">
                <a:solidFill>
                  <a:schemeClr val="tx1"/>
                </a:solidFill>
                <a:latin typeface="Perpetua" panose="02020502060401020303" pitchFamily="18" charset="0"/>
              </a:defRPr>
            </a:lvl3pPr>
            <a:lvl4pPr marL="1600200" indent="-228600" eaLnBrk="0" hangingPunct="0">
              <a:spcBef>
                <a:spcPts val="375"/>
              </a:spcBef>
              <a:buClr>
                <a:srgbClr val="A28E6A"/>
              </a:buClr>
              <a:buSzPct val="80000"/>
              <a:buFont typeface="Wingdings 2" panose="05020102010507070707" pitchFamily="18" charset="2"/>
              <a:buChar char=""/>
              <a:defRPr sz="2000">
                <a:solidFill>
                  <a:schemeClr val="tx1"/>
                </a:solidFill>
                <a:latin typeface="Perpetua" panose="02020502060401020303" pitchFamily="18" charset="0"/>
              </a:defRPr>
            </a:lvl4pPr>
            <a:lvl5pPr marL="2057400" indent="-228600" eaLnBrk="0" hangingPunct="0">
              <a:spcBef>
                <a:spcPts val="375"/>
              </a:spcBef>
              <a:buClr>
                <a:srgbClr val="A28E6A"/>
              </a:buClr>
              <a:buChar char="o"/>
              <a:defRPr sz="2000">
                <a:solidFill>
                  <a:schemeClr val="tx1"/>
                </a:solidFill>
                <a:latin typeface="Perpetua" panose="02020502060401020303" pitchFamily="18" charset="0"/>
              </a:defRPr>
            </a:lvl5pPr>
            <a:lvl6pPr marL="25146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6pPr>
            <a:lvl7pPr marL="29718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7pPr>
            <a:lvl8pPr marL="34290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8pPr>
            <a:lvl9pPr marL="38862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9pPr>
          </a:lstStyle>
          <a:p>
            <a:pPr>
              <a:spcBef>
                <a:spcPct val="0"/>
              </a:spcBef>
              <a:buClrTx/>
              <a:buSzTx/>
              <a:buFontTx/>
              <a:buNone/>
            </a:pPr>
            <a:r>
              <a:rPr lang="en-US" altLang="en-US" sz="1800" dirty="0">
                <a:latin typeface="Verdana" panose="020B0604030504040204" pitchFamily="34" charset="0"/>
              </a:rPr>
              <a:t>Imbalanced</a:t>
            </a:r>
          </a:p>
        </p:txBody>
      </p:sp>
      <p:sp>
        <p:nvSpPr>
          <p:cNvPr id="6" name="Slide Number Placeholder 5">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D073CA24-6B37-403F-955B-D0BA7C75A7B9}"/>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600" dirty="0">
                <a:solidFill>
                  <a:schemeClr val="tx1">
                    <a:lumMod val="60000"/>
                    <a:lumOff val="40000"/>
                  </a:schemeClr>
                </a:solidFill>
                <a:latin typeface="+mn-lt"/>
              </a:rPr>
              <a:t>31</a:t>
            </a:r>
          </a:p>
        </p:txBody>
      </p:sp>
      <p:sp>
        <p:nvSpPr>
          <p:cNvPr id="2" name="TextBox 1">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007FAD67-6E46-4E3C-98E8-EED10466C45B}"/>
              </a:ext>
            </a:extLst>
          </p:cNvPr>
          <p:cNvSpPr txBox="1"/>
          <p:nvPr/>
        </p:nvSpPr>
        <p:spPr>
          <a:xfrm>
            <a:off x="5928866" y="5462191"/>
            <a:ext cx="1157689" cy="646331"/>
          </a:xfrm>
          <a:prstGeom prst="rect">
            <a:avLst/>
          </a:prstGeom>
          <a:noFill/>
        </p:spPr>
        <p:txBody>
          <a:bodyPr wrap="none" rtlCol="0">
            <a:spAutoFit/>
          </a:bodyPr>
          <a:lstStyle/>
          <a:p>
            <a:r>
              <a:rPr lang="en-US" dirty="0"/>
              <a:t>    </a:t>
            </a:r>
            <a:r>
              <a:rPr lang="en-US" dirty="0">
                <a:latin typeface="Times New Roman" panose="02020603050405020304" pitchFamily="18" charset="0"/>
                <a:cs typeface="Times New Roman" panose="02020603050405020304" pitchFamily="18" charset="0"/>
              </a:rPr>
              <a:t>Gain</a:t>
            </a:r>
          </a:p>
          <a:p>
            <a:r>
              <a:rPr lang="en-US" dirty="0">
                <a:latin typeface="Times New Roman" panose="02020603050405020304" pitchFamily="18" charset="0"/>
                <a:cs typeface="Times New Roman" panose="02020603050405020304" pitchFamily="18" charset="0"/>
              </a:rPr>
              <a:t>Imbalance</a:t>
            </a:r>
          </a:p>
        </p:txBody>
      </p:sp>
      <p:sp>
        <p:nvSpPr>
          <p:cNvPr id="4" name="Rectangle 3">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8F147B93-6D61-4BBF-8C4D-792CAB514410}"/>
              </a:ext>
            </a:extLst>
          </p:cNvPr>
          <p:cNvSpPr/>
          <p:nvPr/>
        </p:nvSpPr>
        <p:spPr>
          <a:xfrm>
            <a:off x="8797372" y="5425679"/>
            <a:ext cx="1293812" cy="646331"/>
          </a:xfrm>
          <a:prstGeom prst="rect">
            <a:avLst/>
          </a:prstGeom>
        </p:spPr>
        <p:txBody>
          <a:bodyPr wrap="square">
            <a:spAutoFit/>
          </a:bodyPr>
          <a:lstStyle/>
          <a:p>
            <a:pPr lvl="0"/>
            <a:r>
              <a:rPr lang="en-US" dirty="0">
                <a:solidFill>
                  <a:srgbClr val="4D5B6B"/>
                </a:solidFill>
                <a:latin typeface="Times New Roman" panose="02020603050405020304" pitchFamily="18" charset="0"/>
                <a:cs typeface="Times New Roman" panose="02020603050405020304" pitchFamily="18" charset="0"/>
              </a:rPr>
              <a:t>   Phase</a:t>
            </a:r>
          </a:p>
          <a:p>
            <a:pPr lvl="0"/>
            <a:r>
              <a:rPr lang="en-US" dirty="0">
                <a:solidFill>
                  <a:srgbClr val="4D5B6B"/>
                </a:solidFill>
                <a:latin typeface="Times New Roman" panose="02020603050405020304" pitchFamily="18" charset="0"/>
                <a:cs typeface="Times New Roman" panose="02020603050405020304" pitchFamily="18" charset="0"/>
              </a:rPr>
              <a:t>Imbalance</a:t>
            </a:r>
            <a:endParaRPr lang="en-US" dirty="0">
              <a:latin typeface="Times New Roman" panose="02020603050405020304" pitchFamily="18" charset="0"/>
              <a:cs typeface="Times New Roman" panose="02020603050405020304" pitchFamily="18" charset="0"/>
            </a:endParaRPr>
          </a:p>
        </p:txBody>
      </p:sp>
      <p:cxnSp>
        <p:nvCxnSpPr>
          <p:cNvPr id="7" name="Straight Arrow Connector 6">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A347B5C0-F8A0-41B9-B7FE-0046278916D1}"/>
              </a:ext>
            </a:extLst>
          </p:cNvPr>
          <p:cNvCxnSpPr>
            <a:cxnSpLocks/>
          </p:cNvCxnSpPr>
          <p:nvPr/>
        </p:nvCxnSpPr>
        <p:spPr>
          <a:xfrm flipV="1">
            <a:off x="6740606" y="5181601"/>
            <a:ext cx="310828" cy="60375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1A8C634C-28A6-412B-9835-B6A3D8AEE6E6}"/>
              </a:ext>
            </a:extLst>
          </p:cNvPr>
          <p:cNvCxnSpPr>
            <a:cxnSpLocks/>
          </p:cNvCxnSpPr>
          <p:nvPr/>
        </p:nvCxnSpPr>
        <p:spPr>
          <a:xfrm flipH="1" flipV="1">
            <a:off x="8228806" y="5181601"/>
            <a:ext cx="685006" cy="48815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DB40FFD9-E3BF-47CE-A91A-DBE408FCCA20}"/>
              </a:ext>
            </a:extLst>
          </p:cNvPr>
          <p:cNvSpPr txBox="1"/>
          <p:nvPr/>
        </p:nvSpPr>
        <p:spPr>
          <a:xfrm>
            <a:off x="1770531" y="5354955"/>
            <a:ext cx="3531736" cy="646331"/>
          </a:xfrm>
          <a:prstGeom prst="rect">
            <a:avLst/>
          </a:prstGeom>
          <a:noFill/>
        </p:spPr>
        <p:txBody>
          <a:bodyPr wrap="none" rtlCol="0">
            <a:spAutoFit/>
          </a:bodyPr>
          <a:lstStyle/>
          <a:p>
            <a:r>
              <a:rPr lang="en-US" dirty="0" smtClean="0">
                <a:solidFill>
                  <a:srgbClr val="0A0C0E"/>
                </a:solidFill>
                <a:latin typeface="Times New Roman" panose="02020603050405020304" pitchFamily="18" charset="0"/>
                <a:cs typeface="Times New Roman" panose="02020603050405020304" pitchFamily="18" charset="0"/>
              </a:rPr>
              <a:t>Conventional </a:t>
            </a:r>
            <a:r>
              <a:rPr lang="en-US" dirty="0">
                <a:solidFill>
                  <a:srgbClr val="0A0C0E"/>
                </a:solidFill>
                <a:latin typeface="Times New Roman" panose="02020603050405020304" pitchFamily="18" charset="0"/>
                <a:cs typeface="Times New Roman" panose="02020603050405020304" pitchFamily="18" charset="0"/>
              </a:rPr>
              <a:t>I-Q Down Conversion</a:t>
            </a:r>
          </a:p>
          <a:p>
            <a:r>
              <a:rPr lang="en-US" dirty="0">
                <a:solidFill>
                  <a:srgbClr val="0A0C0E"/>
                </a:solidFill>
                <a:latin typeface="Times New Roman" panose="02020603050405020304" pitchFamily="18" charset="0"/>
                <a:cs typeface="Times New Roman" panose="02020603050405020304" pitchFamily="18" charset="0"/>
              </a:rPr>
              <a:t>Matching Dual I-Q Up Conversion</a:t>
            </a:r>
          </a:p>
        </p:txBody>
      </p:sp>
      <p:sp>
        <p:nvSpPr>
          <p:cNvPr id="8" name="TextBox 7">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DA65A5D3-78E9-4B88-82FF-1A5301A979F7}"/>
              </a:ext>
            </a:extLst>
          </p:cNvPr>
          <p:cNvSpPr txBox="1"/>
          <p:nvPr/>
        </p:nvSpPr>
        <p:spPr>
          <a:xfrm>
            <a:off x="1607556" y="1044755"/>
            <a:ext cx="9800307" cy="646331"/>
          </a:xfrm>
          <a:prstGeom prst="rect">
            <a:avLst/>
          </a:prstGeom>
          <a:noFill/>
        </p:spPr>
        <p:txBody>
          <a:bodyPr wrap="square" rtlCol="0">
            <a:spAutoFit/>
          </a:bodyPr>
          <a:lstStyle/>
          <a:p>
            <a:r>
              <a:rPr lang="en-US" dirty="0">
                <a:solidFill>
                  <a:srgbClr val="0A0C0E"/>
                </a:solidFill>
                <a:latin typeface="Times New Roman" panose="02020603050405020304" pitchFamily="18" charset="0"/>
                <a:cs typeface="Times New Roman" panose="02020603050405020304" pitchFamily="18" charset="0"/>
              </a:rPr>
              <a:t>I-Q Gain and Phase Imbalance Responsible for Linear I-Q Coupling (Breaks Orthogonality)</a:t>
            </a:r>
          </a:p>
          <a:p>
            <a:r>
              <a:rPr lang="en-US" dirty="0">
                <a:solidFill>
                  <a:srgbClr val="0A0C0E"/>
                </a:solidFill>
                <a:latin typeface="Times New Roman" panose="02020603050405020304" pitchFamily="18" charset="0"/>
                <a:cs typeface="Times New Roman" panose="02020603050405020304" pitchFamily="18" charset="0"/>
              </a:rPr>
              <a:t>And Non-Linear Coupling of Positive and Negative Frequency Components (Breaks Orthogonality)  </a:t>
            </a:r>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218374668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EB4276F8-8404-4730-88F6-1975A52BCF85}"/>
              </a:ext>
            </a:extLst>
          </p:cNvPr>
          <p:cNvSpPr>
            <a:spLocks noGrp="1"/>
          </p:cNvSpPr>
          <p:nvPr>
            <p:ph type="title"/>
          </p:nvPr>
        </p:nvSpPr>
        <p:spPr>
          <a:xfrm>
            <a:off x="1522413" y="381000"/>
            <a:ext cx="9649486" cy="1041399"/>
          </a:xfrm>
        </p:spPr>
        <p:txBody>
          <a:bodyPr>
            <a:normAutofit fontScale="90000"/>
          </a:bodyPr>
          <a:lstStyle/>
          <a:p>
            <a:pPr algn="ctr">
              <a:defRPr/>
            </a:pPr>
            <a:r>
              <a:rPr lang="en-US" sz="3600" b="0" dirty="0">
                <a:solidFill>
                  <a:srgbClr val="0A0C0E"/>
                </a:solidFill>
                <a:effectLst/>
                <a:latin typeface="Times New Roman" panose="02020603050405020304" pitchFamily="18" charset="0"/>
                <a:cs typeface="Times New Roman" panose="02020603050405020304" pitchFamily="18" charset="0"/>
              </a:rPr>
              <a:t>I-Q Imbalance Requires DC Cancellers Then</a:t>
            </a:r>
            <a:br>
              <a:rPr lang="en-US" sz="3600" b="0" dirty="0">
                <a:solidFill>
                  <a:srgbClr val="0A0C0E"/>
                </a:solidFill>
                <a:effectLst/>
                <a:latin typeface="Times New Roman" panose="02020603050405020304" pitchFamily="18" charset="0"/>
                <a:cs typeface="Times New Roman" panose="02020603050405020304" pitchFamily="18" charset="0"/>
              </a:rPr>
            </a:br>
            <a:r>
              <a:rPr lang="en-US" sz="3600" b="0" dirty="0">
                <a:solidFill>
                  <a:srgbClr val="0A0C0E"/>
                </a:solidFill>
                <a:effectLst/>
                <a:latin typeface="Times New Roman" panose="02020603050405020304" pitchFamily="18" charset="0"/>
                <a:cs typeface="Times New Roman" panose="02020603050405020304" pitchFamily="18" charset="0"/>
              </a:rPr>
              <a:t>Phase Correction and Gain Correction</a:t>
            </a:r>
          </a:p>
        </p:txBody>
      </p:sp>
      <p:sp>
        <p:nvSpPr>
          <p:cNvPr id="75779" name="Rectangle 2">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06201BBA-D63F-4644-81C5-9F07D42F5624}"/>
              </a:ext>
            </a:extLst>
          </p:cNvPr>
          <p:cNvSpPr>
            <a:spLocks noChangeArrowheads="1"/>
          </p:cNvSpPr>
          <p:nvPr/>
        </p:nvSpPr>
        <p:spPr bwMode="auto">
          <a:xfrm>
            <a:off x="1522413" y="-184666"/>
            <a:ext cx="184731" cy="369332"/>
          </a:xfrm>
          <a:prstGeom prst="rect">
            <a:avLst/>
          </a:prstGeom>
          <a:noFill/>
          <a:ln>
            <a:noFill/>
          </a:ln>
          <a:extLst>
            <a:ext uri="{909E8E84-426E-40DD-AFC4-6F175D3DCCD1}">
              <a14:hiddenFil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txBody>
          <a:bodyPr wrap="none" anchor="ctr">
            <a:spAutoFit/>
          </a:bodyPr>
          <a:lstStyle>
            <a:lvl1pPr eaLnBrk="0" hangingPunct="0">
              <a:spcBef>
                <a:spcPts val="575"/>
              </a:spcBef>
              <a:buClr>
                <a:schemeClr val="accent1"/>
              </a:buClr>
              <a:buSzPct val="85000"/>
              <a:buFont typeface="Wingdings 2" panose="05020102010507070707" pitchFamily="18" charset="2"/>
              <a:buChar char=""/>
              <a:defRPr sz="2600">
                <a:solidFill>
                  <a:schemeClr val="tx1"/>
                </a:solidFill>
                <a:latin typeface="Perpetua" panose="02020502060401020303" pitchFamily="18" charset="0"/>
              </a:defRPr>
            </a:lvl1pPr>
            <a:lvl2pPr marL="742950" indent="-285750" eaLnBrk="0" hangingPunct="0">
              <a:spcBef>
                <a:spcPts val="375"/>
              </a:spcBef>
              <a:buClr>
                <a:schemeClr val="accent2"/>
              </a:buClr>
              <a:buSzPct val="85000"/>
              <a:buFont typeface="Wingdings 2" panose="05020102010507070707" pitchFamily="18" charset="2"/>
              <a:buChar char=""/>
              <a:defRPr sz="2400">
                <a:solidFill>
                  <a:schemeClr val="tx1"/>
                </a:solidFill>
                <a:latin typeface="Perpetua" panose="02020502060401020303" pitchFamily="18" charset="0"/>
              </a:defRPr>
            </a:lvl2pPr>
            <a:lvl3pPr marL="1143000" indent="-228600" eaLnBrk="0" hangingPunct="0">
              <a:spcBef>
                <a:spcPts val="375"/>
              </a:spcBef>
              <a:buClr>
                <a:srgbClr val="E6B1AB"/>
              </a:buClr>
              <a:buSzPct val="85000"/>
              <a:buFont typeface="Wingdings 2" panose="05020102010507070707" pitchFamily="18" charset="2"/>
              <a:buChar char=""/>
              <a:defRPr sz="2000">
                <a:solidFill>
                  <a:schemeClr val="tx1"/>
                </a:solidFill>
                <a:latin typeface="Perpetua" panose="02020502060401020303" pitchFamily="18" charset="0"/>
              </a:defRPr>
            </a:lvl3pPr>
            <a:lvl4pPr marL="1600200" indent="-228600" eaLnBrk="0" hangingPunct="0">
              <a:spcBef>
                <a:spcPts val="375"/>
              </a:spcBef>
              <a:buClr>
                <a:srgbClr val="A28E6A"/>
              </a:buClr>
              <a:buSzPct val="80000"/>
              <a:buFont typeface="Wingdings 2" panose="05020102010507070707" pitchFamily="18" charset="2"/>
              <a:buChar char=""/>
              <a:defRPr sz="2000">
                <a:solidFill>
                  <a:schemeClr val="tx1"/>
                </a:solidFill>
                <a:latin typeface="Perpetua" panose="02020502060401020303" pitchFamily="18" charset="0"/>
              </a:defRPr>
            </a:lvl4pPr>
            <a:lvl5pPr marL="2057400" indent="-228600" eaLnBrk="0" hangingPunct="0">
              <a:spcBef>
                <a:spcPts val="375"/>
              </a:spcBef>
              <a:buClr>
                <a:srgbClr val="A28E6A"/>
              </a:buClr>
              <a:buChar char="o"/>
              <a:defRPr sz="2000">
                <a:solidFill>
                  <a:schemeClr val="tx1"/>
                </a:solidFill>
                <a:latin typeface="Perpetua" panose="02020502060401020303" pitchFamily="18" charset="0"/>
              </a:defRPr>
            </a:lvl5pPr>
            <a:lvl6pPr marL="25146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6pPr>
            <a:lvl7pPr marL="29718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7pPr>
            <a:lvl8pPr marL="34290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8pPr>
            <a:lvl9pPr marL="38862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9pPr>
          </a:lstStyle>
          <a:p>
            <a:pPr eaLnBrk="1" hangingPunct="1">
              <a:spcBef>
                <a:spcPct val="0"/>
              </a:spcBef>
              <a:buClrTx/>
              <a:buSzTx/>
              <a:buFontTx/>
              <a:buNone/>
            </a:pPr>
            <a:endParaRPr lang="en-US" altLang="en-US" sz="1800"/>
          </a:p>
        </p:txBody>
      </p:sp>
      <p:graphicFrame>
        <p:nvGraphicFramePr>
          <p:cNvPr id="75780" name="Object 1">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2C9251A8-E4FB-4BD9-99FF-2ED8F7C42011}"/>
              </a:ext>
            </a:extLst>
          </p:cNvPr>
          <p:cNvGraphicFramePr>
            <a:graphicFrameLocks noChangeAspect="1"/>
          </p:cNvGraphicFramePr>
          <p:nvPr>
            <p:extLst>
              <p:ext uri="{D42A27DB-BD31-4B8C-83A1-F6EECF244321}">
                <p14:modId xmlns:p14="http://schemas.microsoft.com/office/powerpoint/2010/main" xmlns:p="http://schemas.openxmlformats.org/presentationml/2006/main" xmlns:r="http://schemas.openxmlformats.org/officeDocument/2006/relationships" xmlns:a="http://schemas.openxmlformats.org/drawingml/2006/main" xmlns="" val="2295428886"/>
              </p:ext>
            </p:extLst>
          </p:nvPr>
        </p:nvGraphicFramePr>
        <p:xfrm>
          <a:off x="1827212" y="2209800"/>
          <a:ext cx="8946700" cy="3530601"/>
        </p:xfrm>
        <a:graphic>
          <a:graphicData uri="http://schemas.openxmlformats.org/presentationml/2006/ole">
            <p:oleObj spid="_x0000_s147506" name="CorelDRAW" r:id="rId3" imgW="12700" imgH="12700" progId="">
              <p:embed/>
            </p:oleObj>
          </a:graphicData>
        </a:graphic>
      </p:graphicFrame>
      <p:sp>
        <p:nvSpPr>
          <p:cNvPr id="5" name="Slide Number Placeholder 4">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5E24CE9A-4C4C-4BE0-909A-BF456E123509}"/>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FF4654C3-4FFA-4931-9BCA-FC30E2DD6B4B}" type="slidenum">
              <a:rPr lang="en-US" altLang="en-US" sz="1600" smtClean="0">
                <a:solidFill>
                  <a:schemeClr val="tx1">
                    <a:lumMod val="60000"/>
                    <a:lumOff val="40000"/>
                  </a:schemeClr>
                </a:solidFill>
                <a:latin typeface="Franklin Gothic Book" panose="020B0503020102020204" pitchFamily="34" charset="0"/>
              </a:rPr>
              <a:pPr eaLnBrk="1" hangingPunct="1"/>
              <a:t>33</a:t>
            </a:fld>
            <a:endParaRPr lang="en-US" altLang="en-US" sz="1600" dirty="0">
              <a:solidFill>
                <a:schemeClr val="tx1">
                  <a:lumMod val="60000"/>
                  <a:lumOff val="40000"/>
                </a:schemeClr>
              </a:solidFill>
              <a:latin typeface="Franklin Gothic Book" panose="020B0503020102020204" pitchFamily="34" charset="0"/>
            </a:endParaRPr>
          </a:p>
        </p:txBody>
      </p:sp>
      <p:sp>
        <p:nvSpPr>
          <p:cNvPr id="3" name="TextBox 2">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EBDD7720-DA50-4368-98B1-484B3786D410}"/>
              </a:ext>
            </a:extLst>
          </p:cNvPr>
          <p:cNvSpPr txBox="1"/>
          <p:nvPr/>
        </p:nvSpPr>
        <p:spPr>
          <a:xfrm>
            <a:off x="2894012" y="1752600"/>
            <a:ext cx="853119" cy="400110"/>
          </a:xfrm>
          <a:prstGeom prst="rect">
            <a:avLst/>
          </a:prstGeom>
          <a:noFill/>
        </p:spPr>
        <p:txBody>
          <a:bodyPr wrap="none" rtlCol="0">
            <a:spAutoFit/>
          </a:bodyPr>
          <a:lstStyle/>
          <a:p>
            <a:r>
              <a:rPr lang="en-US" sz="2000" dirty="0">
                <a:solidFill>
                  <a:srgbClr val="0A0C0E"/>
                </a:solidFill>
                <a:latin typeface="Times New Roman" panose="02020603050405020304" pitchFamily="18" charset="0"/>
                <a:cs typeface="Times New Roman" panose="02020603050405020304" pitchFamily="18" charset="0"/>
              </a:rPr>
              <a:t>Model</a:t>
            </a:r>
          </a:p>
        </p:txBody>
      </p:sp>
      <p:sp>
        <p:nvSpPr>
          <p:cNvPr id="4" name="TextBox 3">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52ED6780-9472-4B6B-B81A-35B5A9852FDB}"/>
              </a:ext>
            </a:extLst>
          </p:cNvPr>
          <p:cNvSpPr txBox="1"/>
          <p:nvPr/>
        </p:nvSpPr>
        <p:spPr>
          <a:xfrm>
            <a:off x="4646612" y="1767989"/>
            <a:ext cx="1701107" cy="400110"/>
          </a:xfrm>
          <a:prstGeom prst="rect">
            <a:avLst/>
          </a:prstGeom>
          <a:noFill/>
        </p:spPr>
        <p:txBody>
          <a:bodyPr wrap="none" rtlCol="0">
            <a:spAutoFit/>
          </a:bodyPr>
          <a:lstStyle/>
          <a:p>
            <a:r>
              <a:rPr lang="en-US" sz="2000" dirty="0">
                <a:solidFill>
                  <a:srgbClr val="0A0C0E"/>
                </a:solidFill>
                <a:latin typeface="Times New Roman" panose="02020603050405020304" pitchFamily="18" charset="0"/>
                <a:cs typeface="Times New Roman" panose="02020603050405020304" pitchFamily="18" charset="0"/>
              </a:rPr>
              <a:t>DC- Cancelers</a:t>
            </a:r>
          </a:p>
        </p:txBody>
      </p:sp>
      <p:sp>
        <p:nvSpPr>
          <p:cNvPr id="6" name="TextBox 5">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52BD7895-84DB-4755-9E49-B65F1FC6A5C8}"/>
              </a:ext>
            </a:extLst>
          </p:cNvPr>
          <p:cNvSpPr txBox="1"/>
          <p:nvPr/>
        </p:nvSpPr>
        <p:spPr>
          <a:xfrm>
            <a:off x="6551612" y="1781145"/>
            <a:ext cx="1941557" cy="400110"/>
          </a:xfrm>
          <a:prstGeom prst="rect">
            <a:avLst/>
          </a:prstGeom>
          <a:noFill/>
        </p:spPr>
        <p:txBody>
          <a:bodyPr wrap="none" rtlCol="0">
            <a:spAutoFit/>
          </a:bodyPr>
          <a:lstStyle/>
          <a:p>
            <a:r>
              <a:rPr lang="en-US" sz="2000" dirty="0">
                <a:solidFill>
                  <a:srgbClr val="0A0C0E"/>
                </a:solidFill>
                <a:latin typeface="Times New Roman" panose="02020603050405020304" pitchFamily="18" charset="0"/>
                <a:cs typeface="Times New Roman" panose="02020603050405020304" pitchFamily="18" charset="0"/>
              </a:rPr>
              <a:t>Phase Correction</a:t>
            </a:r>
          </a:p>
        </p:txBody>
      </p:sp>
      <p:sp>
        <p:nvSpPr>
          <p:cNvPr id="7" name="TextBox 6">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44A99AFA-A6FB-483F-9AD9-6E58E93D00AE}"/>
              </a:ext>
            </a:extLst>
          </p:cNvPr>
          <p:cNvSpPr txBox="1"/>
          <p:nvPr/>
        </p:nvSpPr>
        <p:spPr>
          <a:xfrm>
            <a:off x="8907892" y="1781145"/>
            <a:ext cx="1842171" cy="400110"/>
          </a:xfrm>
          <a:prstGeom prst="rect">
            <a:avLst/>
          </a:prstGeom>
          <a:noFill/>
        </p:spPr>
        <p:txBody>
          <a:bodyPr wrap="none" rtlCol="0">
            <a:spAutoFit/>
          </a:bodyPr>
          <a:lstStyle/>
          <a:p>
            <a:r>
              <a:rPr lang="en-US" sz="2000" dirty="0">
                <a:solidFill>
                  <a:srgbClr val="0A0C0E"/>
                </a:solidFill>
                <a:latin typeface="Times New Roman" panose="02020603050405020304" pitchFamily="18" charset="0"/>
                <a:cs typeface="Times New Roman" panose="02020603050405020304" pitchFamily="18" charset="0"/>
              </a:rPr>
              <a:t>Gain Correction</a:t>
            </a:r>
          </a:p>
        </p:txBody>
      </p:sp>
      <p:sp>
        <p:nvSpPr>
          <p:cNvPr id="8" name="TextBox 7">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ABD246CF-AE57-4BA7-A748-5D2AE07FADAE}"/>
              </a:ext>
            </a:extLst>
          </p:cNvPr>
          <p:cNvSpPr txBox="1"/>
          <p:nvPr/>
        </p:nvSpPr>
        <p:spPr>
          <a:xfrm>
            <a:off x="4570412" y="3651934"/>
            <a:ext cx="1653017" cy="646331"/>
          </a:xfrm>
          <a:prstGeom prst="rect">
            <a:avLst/>
          </a:prstGeom>
          <a:noFill/>
        </p:spPr>
        <p:txBody>
          <a:bodyPr wrap="none" rtlCol="0">
            <a:spAutoFit/>
          </a:bodyPr>
          <a:lstStyle/>
          <a:p>
            <a:r>
              <a:rPr lang="en-US" dirty="0"/>
              <a:t>         </a:t>
            </a:r>
            <a:r>
              <a:rPr lang="en-US" dirty="0">
                <a:solidFill>
                  <a:srgbClr val="0A0C0E"/>
                </a:solidFill>
                <a:latin typeface="Times New Roman" panose="02020603050405020304" pitchFamily="18" charset="0"/>
                <a:cs typeface="Times New Roman" panose="02020603050405020304" pitchFamily="18" charset="0"/>
              </a:rPr>
              <a:t>I-&amp;-Q </a:t>
            </a:r>
          </a:p>
          <a:p>
            <a:r>
              <a:rPr lang="en-US" dirty="0">
                <a:solidFill>
                  <a:srgbClr val="0A0C0E"/>
                </a:solidFill>
                <a:latin typeface="Times New Roman" panose="02020603050405020304" pitchFamily="18" charset="0"/>
                <a:cs typeface="Times New Roman" panose="02020603050405020304" pitchFamily="18" charset="0"/>
              </a:rPr>
              <a:t>Not Orthogonal</a:t>
            </a:r>
          </a:p>
        </p:txBody>
      </p:sp>
      <p:pic>
        <p:nvPicPr>
          <p:cNvPr id="9" name="Picture 8">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DD8FC908-5DC1-40FB-8391-D11BAC9EC56C}"/>
              </a:ext>
            </a:extLst>
          </p:cNvPr>
          <p:cNvPicPr>
            <a:picLocks noChangeAspect="1"/>
          </p:cNvPicPr>
          <p:nvPr/>
        </p:nvPicPr>
        <p:blipFill>
          <a:blip r:embed="rId4"/>
          <a:stretch>
            <a:fillRect/>
          </a:stretch>
        </p:blipFill>
        <p:spPr>
          <a:xfrm>
            <a:off x="6094412" y="2310945"/>
            <a:ext cx="3570919" cy="644555"/>
          </a:xfrm>
          <a:prstGeom prst="rect">
            <a:avLst/>
          </a:prstGeom>
        </p:spPr>
      </p:pic>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267790516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3730" name="Slide Number Placeholder 1">
            <a:extLst>
              <a:ext uri="{FF2B5EF4-FFF2-40B4-BE49-F238E27FC236}">
                <a16:creationId xmlns="" xmlns:a16="http://schemas.microsoft.com/office/drawing/2014/main" xmlns:p="http://schemas.openxmlformats.org/presentationml/2006/main" xmlns:r="http://schemas.openxmlformats.org/officeDocument/2006/relationships" xmlns:a="http://schemas.openxmlformats.org/drawingml/2006/main" id="{2947645E-4CC2-48B3-B4CC-1765C41AAA24}"/>
              </a:ext>
            </a:extLst>
          </p:cNvPr>
          <p:cNvSpPr>
            <a:spLocks noGrp="1"/>
          </p:cNvSpPr>
          <p:nvPr>
            <p:ph type="sldNum" sz="quarter" idx="12"/>
          </p:nvPr>
        </p:nvSpPr>
        <p:spPr bwMode="auto">
          <a:extLst>
            <a:ext uri="{91240B29-F687-4F45-9708-019B960494DF}">
              <a14:hiddenLine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727" indent="-285664">
              <a:defRPr>
                <a:solidFill>
                  <a:schemeClr val="tx1"/>
                </a:solidFill>
                <a:latin typeface="Arial" panose="020B0604020202020204" pitchFamily="34" charset="0"/>
              </a:defRPr>
            </a:lvl2pPr>
            <a:lvl3pPr marL="1142657" indent="-228531">
              <a:defRPr>
                <a:solidFill>
                  <a:schemeClr val="tx1"/>
                </a:solidFill>
                <a:latin typeface="Arial" panose="020B0604020202020204" pitchFamily="34" charset="0"/>
              </a:defRPr>
            </a:lvl3pPr>
            <a:lvl4pPr marL="1599720" indent="-228531">
              <a:defRPr>
                <a:solidFill>
                  <a:schemeClr val="tx1"/>
                </a:solidFill>
                <a:latin typeface="Arial" panose="020B0604020202020204" pitchFamily="34" charset="0"/>
              </a:defRPr>
            </a:lvl4pPr>
            <a:lvl5pPr marL="2056783" indent="-228531">
              <a:defRPr>
                <a:solidFill>
                  <a:schemeClr val="tx1"/>
                </a:solidFill>
                <a:latin typeface="Arial" panose="020B0604020202020204" pitchFamily="34" charset="0"/>
              </a:defRPr>
            </a:lvl5pPr>
            <a:lvl6pPr marL="2513846" indent="-228531" eaLnBrk="0" fontAlgn="base" hangingPunct="0">
              <a:spcBef>
                <a:spcPct val="0"/>
              </a:spcBef>
              <a:spcAft>
                <a:spcPct val="0"/>
              </a:spcAft>
              <a:defRPr>
                <a:solidFill>
                  <a:schemeClr val="tx1"/>
                </a:solidFill>
                <a:latin typeface="Arial" panose="020B0604020202020204" pitchFamily="34" charset="0"/>
              </a:defRPr>
            </a:lvl6pPr>
            <a:lvl7pPr marL="2970908" indent="-228531" eaLnBrk="0" fontAlgn="base" hangingPunct="0">
              <a:spcBef>
                <a:spcPct val="0"/>
              </a:spcBef>
              <a:spcAft>
                <a:spcPct val="0"/>
              </a:spcAft>
              <a:defRPr>
                <a:solidFill>
                  <a:schemeClr val="tx1"/>
                </a:solidFill>
                <a:latin typeface="Arial" panose="020B0604020202020204" pitchFamily="34" charset="0"/>
              </a:defRPr>
            </a:lvl7pPr>
            <a:lvl8pPr marL="3427971" indent="-228531" eaLnBrk="0" fontAlgn="base" hangingPunct="0">
              <a:spcBef>
                <a:spcPct val="0"/>
              </a:spcBef>
              <a:spcAft>
                <a:spcPct val="0"/>
              </a:spcAft>
              <a:defRPr>
                <a:solidFill>
                  <a:schemeClr val="tx1"/>
                </a:solidFill>
                <a:latin typeface="Arial" panose="020B0604020202020204" pitchFamily="34" charset="0"/>
              </a:defRPr>
            </a:lvl8pPr>
            <a:lvl9pPr marL="3885034" indent="-228531" eaLnBrk="0" fontAlgn="base" hangingPunct="0">
              <a:spcBef>
                <a:spcPct val="0"/>
              </a:spcBef>
              <a:spcAft>
                <a:spcPct val="0"/>
              </a:spcAft>
              <a:defRPr>
                <a:solidFill>
                  <a:schemeClr val="tx1"/>
                </a:solidFill>
                <a:latin typeface="Arial" panose="020B0604020202020204" pitchFamily="34" charset="0"/>
              </a:defRPr>
            </a:lvl9pPr>
          </a:lstStyle>
          <a:p>
            <a:fld id="{EC96E17F-6A7F-4D2C-9000-B1F6576E8E6A}" type="slidenum">
              <a:rPr lang="en-US" altLang="en-US" smtClean="0">
                <a:solidFill>
                  <a:srgbClr val="FFFFFF"/>
                </a:solidFill>
                <a:latin typeface="Franklin Gothic Book" panose="020B0503020102020204" pitchFamily="34" charset="0"/>
              </a:rPr>
              <a:pPr/>
              <a:t>34</a:t>
            </a:fld>
            <a:endParaRPr lang="en-US" altLang="en-US">
              <a:solidFill>
                <a:srgbClr val="FFFFFF"/>
              </a:solidFill>
              <a:latin typeface="Franklin Gothic Book" panose="020B0503020102020204" pitchFamily="34" charset="0"/>
            </a:endParaRPr>
          </a:p>
        </p:txBody>
      </p:sp>
      <p:pic>
        <p:nvPicPr>
          <p:cNvPr id="73731" name="Picture 4">
            <a:extLst>
              <a:ext uri="{FF2B5EF4-FFF2-40B4-BE49-F238E27FC236}">
                <a16:creationId xmlns="" xmlns:a16="http://schemas.microsoft.com/office/drawing/2014/main" xmlns:p="http://schemas.openxmlformats.org/presentationml/2006/main" xmlns:r="http://schemas.openxmlformats.org/officeDocument/2006/relationships" xmlns:a="http://schemas.openxmlformats.org/drawingml/2006/main" id="{2A43E449-4795-46B3-8B2C-0C9DE8718732}"/>
              </a:ext>
            </a:extLst>
          </p:cNvPr>
          <p:cNvPicPr>
            <a:picLocks noChangeAspect="1"/>
          </p:cNvPicPr>
          <p:nvPr/>
        </p:nvPicPr>
        <p:blipFill>
          <a:blip r:embed="rId2">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rcRect/>
          <a:stretch>
            <a:fillRect/>
          </a:stretch>
        </p:blipFill>
        <p:spPr bwMode="auto">
          <a:xfrm>
            <a:off x="1752143" y="991237"/>
            <a:ext cx="8628990" cy="5183425"/>
          </a:xfrm>
          <a:prstGeom prst="rect">
            <a:avLst/>
          </a:prstGeom>
          <a:noFill/>
          <a:ln>
            <a:noFill/>
          </a:ln>
          <a:extLst>
            <a:ext uri="{909E8E84-426E-40DD-AFC4-6F175D3DCCD1}">
              <a14:hiddenFil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pic>
      <p:sp>
        <p:nvSpPr>
          <p:cNvPr id="2" name="TextBox 1"/>
          <p:cNvSpPr txBox="1"/>
          <p:nvPr/>
        </p:nvSpPr>
        <p:spPr>
          <a:xfrm>
            <a:off x="1714124" y="217193"/>
            <a:ext cx="9365064" cy="584775"/>
          </a:xfrm>
          <a:prstGeom prst="rect">
            <a:avLst/>
          </a:prstGeom>
          <a:noFill/>
        </p:spPr>
        <p:txBody>
          <a:bodyPr wrap="none" rtlCol="0">
            <a:spAutoFit/>
          </a:bodyPr>
          <a:lstStyle/>
          <a:p>
            <a:r>
              <a:rPr lang="en-US" sz="3200" dirty="0" smtClean="0">
                <a:latin typeface="Times New Roman" panose="02020603050405020304" pitchFamily="18" charset="0"/>
                <a:cs typeface="Times New Roman" panose="02020603050405020304" pitchFamily="18" charset="0"/>
              </a:rPr>
              <a:t>4096 Constellation Points in Back Haul OFDM Modem</a:t>
            </a:r>
            <a:endParaRPr lang="en-US" sz="3200" dirty="0">
              <a:latin typeface="Times New Roman" panose="02020603050405020304" pitchFamily="18" charset="0"/>
              <a:cs typeface="Times New Roman" panose="02020603050405020304" pitchFamily="18" charset="0"/>
            </a:endParaRPr>
          </a:p>
        </p:txBody>
      </p:sp>
      <p:sp>
        <p:nvSpPr>
          <p:cNvPr id="3" name="TextBox 2"/>
          <p:cNvSpPr txBox="1"/>
          <p:nvPr/>
        </p:nvSpPr>
        <p:spPr>
          <a:xfrm>
            <a:off x="4341812" y="6174662"/>
            <a:ext cx="3878626" cy="461665"/>
          </a:xfrm>
          <a:prstGeom prst="rect">
            <a:avLst/>
          </a:prstGeom>
          <a:noFill/>
        </p:spPr>
        <p:txBody>
          <a:bodyPr wrap="none" rtlCol="0">
            <a:spAutoFit/>
          </a:bodyPr>
          <a:lstStyle/>
          <a:p>
            <a:r>
              <a:rPr lang="en-US" sz="2400" dirty="0" smtClean="0">
                <a:latin typeface="Times New Roman" panose="02020603050405020304" pitchFamily="18" charset="0"/>
                <a:cs typeface="Times New Roman" panose="02020603050405020304" pitchFamily="18" charset="0"/>
              </a:rPr>
              <a:t>ADC Noise from 12-Bit ADC</a:t>
            </a: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208928536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4754" name="Slide Number Placeholder 1">
            <a:extLst>
              <a:ext uri="{FF2B5EF4-FFF2-40B4-BE49-F238E27FC236}">
                <a16:creationId xmlns="" xmlns:a16="http://schemas.microsoft.com/office/drawing/2014/main" xmlns:p="http://schemas.openxmlformats.org/presentationml/2006/main" xmlns:r="http://schemas.openxmlformats.org/officeDocument/2006/relationships" xmlns:a="http://schemas.openxmlformats.org/drawingml/2006/main" id="{8088FDCC-2C7A-4D01-A2EF-509868C337D6}"/>
              </a:ext>
            </a:extLst>
          </p:cNvPr>
          <p:cNvSpPr>
            <a:spLocks noGrp="1"/>
          </p:cNvSpPr>
          <p:nvPr>
            <p:ph type="sldNum" sz="quarter" idx="12"/>
          </p:nvPr>
        </p:nvSpPr>
        <p:spPr bwMode="auto">
          <a:extLst>
            <a:ext uri="{91240B29-F687-4F45-9708-019B960494DF}">
              <a14:hiddenLine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727" indent="-285664">
              <a:defRPr>
                <a:solidFill>
                  <a:schemeClr val="tx1"/>
                </a:solidFill>
                <a:latin typeface="Arial" panose="020B0604020202020204" pitchFamily="34" charset="0"/>
              </a:defRPr>
            </a:lvl2pPr>
            <a:lvl3pPr marL="1142657" indent="-228531">
              <a:defRPr>
                <a:solidFill>
                  <a:schemeClr val="tx1"/>
                </a:solidFill>
                <a:latin typeface="Arial" panose="020B0604020202020204" pitchFamily="34" charset="0"/>
              </a:defRPr>
            </a:lvl3pPr>
            <a:lvl4pPr marL="1599720" indent="-228531">
              <a:defRPr>
                <a:solidFill>
                  <a:schemeClr val="tx1"/>
                </a:solidFill>
                <a:latin typeface="Arial" panose="020B0604020202020204" pitchFamily="34" charset="0"/>
              </a:defRPr>
            </a:lvl4pPr>
            <a:lvl5pPr marL="2056783" indent="-228531">
              <a:defRPr>
                <a:solidFill>
                  <a:schemeClr val="tx1"/>
                </a:solidFill>
                <a:latin typeface="Arial" panose="020B0604020202020204" pitchFamily="34" charset="0"/>
              </a:defRPr>
            </a:lvl5pPr>
            <a:lvl6pPr marL="2513846" indent="-228531" eaLnBrk="0" fontAlgn="base" hangingPunct="0">
              <a:spcBef>
                <a:spcPct val="0"/>
              </a:spcBef>
              <a:spcAft>
                <a:spcPct val="0"/>
              </a:spcAft>
              <a:defRPr>
                <a:solidFill>
                  <a:schemeClr val="tx1"/>
                </a:solidFill>
                <a:latin typeface="Arial" panose="020B0604020202020204" pitchFamily="34" charset="0"/>
              </a:defRPr>
            </a:lvl6pPr>
            <a:lvl7pPr marL="2970908" indent="-228531" eaLnBrk="0" fontAlgn="base" hangingPunct="0">
              <a:spcBef>
                <a:spcPct val="0"/>
              </a:spcBef>
              <a:spcAft>
                <a:spcPct val="0"/>
              </a:spcAft>
              <a:defRPr>
                <a:solidFill>
                  <a:schemeClr val="tx1"/>
                </a:solidFill>
                <a:latin typeface="Arial" panose="020B0604020202020204" pitchFamily="34" charset="0"/>
              </a:defRPr>
            </a:lvl7pPr>
            <a:lvl8pPr marL="3427971" indent="-228531" eaLnBrk="0" fontAlgn="base" hangingPunct="0">
              <a:spcBef>
                <a:spcPct val="0"/>
              </a:spcBef>
              <a:spcAft>
                <a:spcPct val="0"/>
              </a:spcAft>
              <a:defRPr>
                <a:solidFill>
                  <a:schemeClr val="tx1"/>
                </a:solidFill>
                <a:latin typeface="Arial" panose="020B0604020202020204" pitchFamily="34" charset="0"/>
              </a:defRPr>
            </a:lvl8pPr>
            <a:lvl9pPr marL="3885034" indent="-228531" eaLnBrk="0" fontAlgn="base" hangingPunct="0">
              <a:spcBef>
                <a:spcPct val="0"/>
              </a:spcBef>
              <a:spcAft>
                <a:spcPct val="0"/>
              </a:spcAft>
              <a:defRPr>
                <a:solidFill>
                  <a:schemeClr val="tx1"/>
                </a:solidFill>
                <a:latin typeface="Arial" panose="020B0604020202020204" pitchFamily="34" charset="0"/>
              </a:defRPr>
            </a:lvl9pPr>
          </a:lstStyle>
          <a:p>
            <a:fld id="{39B57DAA-8DF5-4A97-AD71-41ABB1971A56}" type="slidenum">
              <a:rPr lang="en-US" altLang="en-US" smtClean="0">
                <a:solidFill>
                  <a:srgbClr val="FFFFFF"/>
                </a:solidFill>
                <a:latin typeface="Franklin Gothic Book" panose="020B0503020102020204" pitchFamily="34" charset="0"/>
              </a:rPr>
              <a:pPr/>
              <a:t>35</a:t>
            </a:fld>
            <a:endParaRPr lang="en-US" altLang="en-US">
              <a:solidFill>
                <a:srgbClr val="FFFFFF"/>
              </a:solidFill>
              <a:latin typeface="Franklin Gothic Book" panose="020B0503020102020204" pitchFamily="34" charset="0"/>
            </a:endParaRPr>
          </a:p>
        </p:txBody>
      </p:sp>
      <p:pic>
        <p:nvPicPr>
          <p:cNvPr id="74755" name="Picture 3">
            <a:extLst>
              <a:ext uri="{FF2B5EF4-FFF2-40B4-BE49-F238E27FC236}">
                <a16:creationId xmlns="" xmlns:a16="http://schemas.microsoft.com/office/drawing/2014/main" xmlns:p="http://schemas.openxmlformats.org/presentationml/2006/main" xmlns:r="http://schemas.openxmlformats.org/officeDocument/2006/relationships" xmlns:a="http://schemas.openxmlformats.org/drawingml/2006/main" id="{B8F97265-CE89-4DE5-A09E-83ED3B9143A6}"/>
              </a:ext>
            </a:extLst>
          </p:cNvPr>
          <p:cNvPicPr>
            <a:picLocks noChangeAspect="1"/>
          </p:cNvPicPr>
          <p:nvPr/>
        </p:nvPicPr>
        <p:blipFill>
          <a:blip r:embed="rId2">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rcRect/>
          <a:stretch>
            <a:fillRect/>
          </a:stretch>
        </p:blipFill>
        <p:spPr bwMode="auto">
          <a:xfrm>
            <a:off x="1656918" y="762697"/>
            <a:ext cx="9008303" cy="5411965"/>
          </a:xfrm>
          <a:prstGeom prst="rect">
            <a:avLst/>
          </a:prstGeom>
          <a:noFill/>
          <a:ln>
            <a:noFill/>
          </a:ln>
          <a:extLst>
            <a:ext uri="{909E8E84-426E-40DD-AFC4-6F175D3DCCD1}">
              <a14:hiddenFil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pic>
      <p:sp>
        <p:nvSpPr>
          <p:cNvPr id="2" name="Rectangle 1"/>
          <p:cNvSpPr/>
          <p:nvPr/>
        </p:nvSpPr>
        <p:spPr>
          <a:xfrm>
            <a:off x="4113212" y="5902266"/>
            <a:ext cx="3878626" cy="461665"/>
          </a:xfrm>
          <a:prstGeom prst="rect">
            <a:avLst/>
          </a:prstGeom>
        </p:spPr>
        <p:txBody>
          <a:bodyPr wrap="none">
            <a:spAutoFit/>
          </a:bodyPr>
          <a:lstStyle/>
          <a:p>
            <a:pPr lvl="0"/>
            <a:r>
              <a:rPr lang="en-US" sz="2400" dirty="0">
                <a:solidFill>
                  <a:srgbClr val="4D5B6B"/>
                </a:solidFill>
                <a:latin typeface="Times New Roman" panose="02020603050405020304" pitchFamily="18" charset="0"/>
                <a:cs typeface="Times New Roman" panose="02020603050405020304" pitchFamily="18" charset="0"/>
              </a:rPr>
              <a:t>ADC Noise from </a:t>
            </a:r>
            <a:r>
              <a:rPr lang="en-US" sz="2400" dirty="0" smtClean="0">
                <a:solidFill>
                  <a:srgbClr val="4D5B6B"/>
                </a:solidFill>
                <a:latin typeface="Times New Roman" panose="02020603050405020304" pitchFamily="18" charset="0"/>
                <a:cs typeface="Times New Roman" panose="02020603050405020304" pitchFamily="18" charset="0"/>
              </a:rPr>
              <a:t>10-Bit </a:t>
            </a:r>
            <a:r>
              <a:rPr lang="en-US" sz="2400" dirty="0">
                <a:solidFill>
                  <a:srgbClr val="4D5B6B"/>
                </a:solidFill>
                <a:latin typeface="Times New Roman" panose="02020603050405020304" pitchFamily="18" charset="0"/>
                <a:cs typeface="Times New Roman" panose="02020603050405020304" pitchFamily="18" charset="0"/>
              </a:rPr>
              <a:t>ADC</a:t>
            </a:r>
          </a:p>
        </p:txBody>
      </p:sp>
      <p:sp>
        <p:nvSpPr>
          <p:cNvPr id="3" name="Rectangle 2"/>
          <p:cNvSpPr/>
          <p:nvPr/>
        </p:nvSpPr>
        <p:spPr>
          <a:xfrm>
            <a:off x="1478537" y="83287"/>
            <a:ext cx="9365064" cy="584775"/>
          </a:xfrm>
          <a:prstGeom prst="rect">
            <a:avLst/>
          </a:prstGeom>
        </p:spPr>
        <p:txBody>
          <a:bodyPr wrap="none">
            <a:spAutoFit/>
          </a:bodyPr>
          <a:lstStyle/>
          <a:p>
            <a:r>
              <a:rPr lang="en-US" sz="3200" dirty="0">
                <a:latin typeface="Times New Roman" panose="02020603050405020304" pitchFamily="18" charset="0"/>
                <a:cs typeface="Times New Roman" panose="02020603050405020304" pitchFamily="18" charset="0"/>
              </a:rPr>
              <a:t>4096 Constellation Points in Back Haul OFDM Modem</a:t>
            </a:r>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331055953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5778" name="Slide Number Placeholder 1">
            <a:extLst>
              <a:ext uri="{FF2B5EF4-FFF2-40B4-BE49-F238E27FC236}">
                <a16:creationId xmlns="" xmlns:a16="http://schemas.microsoft.com/office/drawing/2014/main" xmlns:p="http://schemas.openxmlformats.org/presentationml/2006/main" xmlns:r="http://schemas.openxmlformats.org/officeDocument/2006/relationships" xmlns:a="http://schemas.openxmlformats.org/drawingml/2006/main" id="{DF7E62F5-5D21-4031-82F9-F8DDBA4F8EE9}"/>
              </a:ext>
            </a:extLst>
          </p:cNvPr>
          <p:cNvSpPr>
            <a:spLocks noGrp="1"/>
          </p:cNvSpPr>
          <p:nvPr>
            <p:ph type="sldNum" sz="quarter" idx="12"/>
          </p:nvPr>
        </p:nvSpPr>
        <p:spPr bwMode="auto">
          <a:extLst>
            <a:ext uri="{91240B29-F687-4F45-9708-019B960494DF}">
              <a14:hiddenLine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727" indent="-285664">
              <a:defRPr>
                <a:solidFill>
                  <a:schemeClr val="tx1"/>
                </a:solidFill>
                <a:latin typeface="Arial" panose="020B0604020202020204" pitchFamily="34" charset="0"/>
              </a:defRPr>
            </a:lvl2pPr>
            <a:lvl3pPr marL="1142657" indent="-228531">
              <a:defRPr>
                <a:solidFill>
                  <a:schemeClr val="tx1"/>
                </a:solidFill>
                <a:latin typeface="Arial" panose="020B0604020202020204" pitchFamily="34" charset="0"/>
              </a:defRPr>
            </a:lvl3pPr>
            <a:lvl4pPr marL="1599720" indent="-228531">
              <a:defRPr>
                <a:solidFill>
                  <a:schemeClr val="tx1"/>
                </a:solidFill>
                <a:latin typeface="Arial" panose="020B0604020202020204" pitchFamily="34" charset="0"/>
              </a:defRPr>
            </a:lvl4pPr>
            <a:lvl5pPr marL="2056783" indent="-228531">
              <a:defRPr>
                <a:solidFill>
                  <a:schemeClr val="tx1"/>
                </a:solidFill>
                <a:latin typeface="Arial" panose="020B0604020202020204" pitchFamily="34" charset="0"/>
              </a:defRPr>
            </a:lvl5pPr>
            <a:lvl6pPr marL="2513846" indent="-228531" eaLnBrk="0" fontAlgn="base" hangingPunct="0">
              <a:spcBef>
                <a:spcPct val="0"/>
              </a:spcBef>
              <a:spcAft>
                <a:spcPct val="0"/>
              </a:spcAft>
              <a:defRPr>
                <a:solidFill>
                  <a:schemeClr val="tx1"/>
                </a:solidFill>
                <a:latin typeface="Arial" panose="020B0604020202020204" pitchFamily="34" charset="0"/>
              </a:defRPr>
            </a:lvl6pPr>
            <a:lvl7pPr marL="2970908" indent="-228531" eaLnBrk="0" fontAlgn="base" hangingPunct="0">
              <a:spcBef>
                <a:spcPct val="0"/>
              </a:spcBef>
              <a:spcAft>
                <a:spcPct val="0"/>
              </a:spcAft>
              <a:defRPr>
                <a:solidFill>
                  <a:schemeClr val="tx1"/>
                </a:solidFill>
                <a:latin typeface="Arial" panose="020B0604020202020204" pitchFamily="34" charset="0"/>
              </a:defRPr>
            </a:lvl7pPr>
            <a:lvl8pPr marL="3427971" indent="-228531" eaLnBrk="0" fontAlgn="base" hangingPunct="0">
              <a:spcBef>
                <a:spcPct val="0"/>
              </a:spcBef>
              <a:spcAft>
                <a:spcPct val="0"/>
              </a:spcAft>
              <a:defRPr>
                <a:solidFill>
                  <a:schemeClr val="tx1"/>
                </a:solidFill>
                <a:latin typeface="Arial" panose="020B0604020202020204" pitchFamily="34" charset="0"/>
              </a:defRPr>
            </a:lvl8pPr>
            <a:lvl9pPr marL="3885034" indent="-228531" eaLnBrk="0" fontAlgn="base" hangingPunct="0">
              <a:spcBef>
                <a:spcPct val="0"/>
              </a:spcBef>
              <a:spcAft>
                <a:spcPct val="0"/>
              </a:spcAft>
              <a:defRPr>
                <a:solidFill>
                  <a:schemeClr val="tx1"/>
                </a:solidFill>
                <a:latin typeface="Arial" panose="020B0604020202020204" pitchFamily="34" charset="0"/>
              </a:defRPr>
            </a:lvl9pPr>
          </a:lstStyle>
          <a:p>
            <a:fld id="{13AEEBCB-F035-44F1-8FAC-4FCDA1E412D6}" type="slidenum">
              <a:rPr lang="en-US" altLang="en-US" smtClean="0">
                <a:solidFill>
                  <a:srgbClr val="FFFFFF"/>
                </a:solidFill>
                <a:latin typeface="Franklin Gothic Book" panose="020B0503020102020204" pitchFamily="34" charset="0"/>
              </a:rPr>
              <a:pPr/>
              <a:t>36</a:t>
            </a:fld>
            <a:endParaRPr lang="en-US" altLang="en-US">
              <a:solidFill>
                <a:srgbClr val="FFFFFF"/>
              </a:solidFill>
              <a:latin typeface="Franklin Gothic Book" panose="020B0503020102020204" pitchFamily="34" charset="0"/>
            </a:endParaRPr>
          </a:p>
        </p:txBody>
      </p:sp>
      <p:pic>
        <p:nvPicPr>
          <p:cNvPr id="75779" name="Picture 2">
            <a:extLst>
              <a:ext uri="{FF2B5EF4-FFF2-40B4-BE49-F238E27FC236}">
                <a16:creationId xmlns="" xmlns:a16="http://schemas.microsoft.com/office/drawing/2014/main" xmlns:p="http://schemas.openxmlformats.org/presentationml/2006/main" xmlns:r="http://schemas.openxmlformats.org/officeDocument/2006/relationships" xmlns:a="http://schemas.openxmlformats.org/drawingml/2006/main" id="{09BFE9A6-8BC6-42FE-9093-B9E16A210B1B}"/>
              </a:ext>
            </a:extLst>
          </p:cNvPr>
          <p:cNvPicPr>
            <a:picLocks noChangeAspect="1"/>
          </p:cNvPicPr>
          <p:nvPr/>
        </p:nvPicPr>
        <p:blipFill>
          <a:blip r:embed="rId2">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rcRect/>
          <a:stretch>
            <a:fillRect/>
          </a:stretch>
        </p:blipFill>
        <p:spPr bwMode="auto">
          <a:xfrm>
            <a:off x="1653744" y="721433"/>
            <a:ext cx="8786111" cy="5716686"/>
          </a:xfrm>
          <a:prstGeom prst="rect">
            <a:avLst/>
          </a:prstGeom>
          <a:noFill/>
          <a:ln>
            <a:noFill/>
          </a:ln>
          <a:extLst>
            <a:ext uri="{909E8E84-426E-40DD-AFC4-6F175D3DCCD1}">
              <a14:hiddenFil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pic>
      <p:cxnSp>
        <p:nvCxnSpPr>
          <p:cNvPr id="5" name="Straight Arrow Connector 4">
            <a:extLst>
              <a:ext uri="{FF2B5EF4-FFF2-40B4-BE49-F238E27FC236}">
                <a16:creationId xmlns="" xmlns:a16="http://schemas.microsoft.com/office/drawing/2014/main" xmlns:p="http://schemas.openxmlformats.org/presentationml/2006/main" xmlns:r="http://schemas.openxmlformats.org/officeDocument/2006/relationships" xmlns:a="http://schemas.openxmlformats.org/drawingml/2006/main" id="{266E641A-5400-4F83-9FE7-AF2B38DC0379}"/>
              </a:ext>
            </a:extLst>
          </p:cNvPr>
          <p:cNvCxnSpPr/>
          <p:nvPr/>
        </p:nvCxnSpPr>
        <p:spPr>
          <a:xfrm flipV="1">
            <a:off x="2971026" y="3535335"/>
            <a:ext cx="1142702" cy="2209225"/>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75781" name="TextBox 5">
            <a:extLst>
              <a:ext uri="{FF2B5EF4-FFF2-40B4-BE49-F238E27FC236}">
                <a16:creationId xmlns="" xmlns:a16="http://schemas.microsoft.com/office/drawing/2014/main" xmlns:p="http://schemas.openxmlformats.org/presentationml/2006/main" xmlns:r="http://schemas.openxmlformats.org/officeDocument/2006/relationships" xmlns:a="http://schemas.openxmlformats.org/drawingml/2006/main" id="{1CB7D213-F829-4004-8E64-C87C6C0566A2}"/>
              </a:ext>
            </a:extLst>
          </p:cNvPr>
          <p:cNvSpPr txBox="1">
            <a:spLocks noChangeArrowheads="1"/>
          </p:cNvSpPr>
          <p:nvPr/>
        </p:nvSpPr>
        <p:spPr bwMode="auto">
          <a:xfrm>
            <a:off x="2209224" y="5714407"/>
            <a:ext cx="1834672" cy="645945"/>
          </a:xfrm>
          <a:prstGeom prst="rect">
            <a:avLst/>
          </a:prstGeom>
          <a:noFill/>
          <a:ln>
            <a:noFill/>
          </a:ln>
          <a:extLst>
            <a:ext uri="{909E8E84-426E-40DD-AFC4-6F175D3DCCD1}">
              <a14:hiddenFil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1799"/>
              <a:t> DC From (Null)</a:t>
            </a:r>
          </a:p>
          <a:p>
            <a:r>
              <a:rPr lang="en-US" altLang="en-US" sz="1799"/>
              <a:t>Empty FFT Bins</a:t>
            </a:r>
          </a:p>
        </p:txBody>
      </p:sp>
      <p:sp>
        <p:nvSpPr>
          <p:cNvPr id="75782" name="TextBox 6">
            <a:extLst>
              <a:ext uri="{FF2B5EF4-FFF2-40B4-BE49-F238E27FC236}">
                <a16:creationId xmlns="" xmlns:a16="http://schemas.microsoft.com/office/drawing/2014/main" xmlns:p="http://schemas.openxmlformats.org/presentationml/2006/main" xmlns:r="http://schemas.openxmlformats.org/officeDocument/2006/relationships" xmlns:a="http://schemas.openxmlformats.org/drawingml/2006/main" id="{C9816F78-482A-4AE2-9956-969A6E54F061}"/>
              </a:ext>
            </a:extLst>
          </p:cNvPr>
          <p:cNvSpPr txBox="1">
            <a:spLocks noChangeArrowheads="1"/>
          </p:cNvSpPr>
          <p:nvPr/>
        </p:nvSpPr>
        <p:spPr bwMode="auto">
          <a:xfrm>
            <a:off x="8568681" y="5744560"/>
            <a:ext cx="2929007" cy="646074"/>
          </a:xfrm>
          <a:prstGeom prst="rect">
            <a:avLst/>
          </a:prstGeom>
          <a:noFill/>
          <a:ln>
            <a:noFill/>
          </a:ln>
          <a:extLst>
            <a:ext uri="{909E8E84-426E-40DD-AFC4-6F175D3DCCD1}">
              <a14:hiddenFil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1799" dirty="0"/>
              <a:t> </a:t>
            </a:r>
            <a:r>
              <a:rPr lang="en-US" altLang="en-US" sz="1799" dirty="0" smtClean="0"/>
              <a:t>Quantizing Noise in </a:t>
            </a:r>
            <a:r>
              <a:rPr lang="en-US" altLang="en-US" sz="1799" dirty="0"/>
              <a:t>(Null) </a:t>
            </a:r>
          </a:p>
          <a:p>
            <a:r>
              <a:rPr lang="en-US" altLang="en-US" sz="1799" dirty="0" smtClean="0"/>
              <a:t>        Empty </a:t>
            </a:r>
            <a:r>
              <a:rPr lang="en-US" altLang="en-US" sz="1799" dirty="0"/>
              <a:t>FFT Bins</a:t>
            </a:r>
          </a:p>
        </p:txBody>
      </p:sp>
      <p:cxnSp>
        <p:nvCxnSpPr>
          <p:cNvPr id="8" name="Straight Arrow Connector 7">
            <a:extLst>
              <a:ext uri="{FF2B5EF4-FFF2-40B4-BE49-F238E27FC236}">
                <a16:creationId xmlns="" xmlns:a16="http://schemas.microsoft.com/office/drawing/2014/main" xmlns:p="http://schemas.openxmlformats.org/presentationml/2006/main" xmlns:r="http://schemas.openxmlformats.org/officeDocument/2006/relationships" xmlns:a="http://schemas.openxmlformats.org/drawingml/2006/main" id="{06B49BCD-C422-4ADA-B386-129F4A2BBB3D}"/>
              </a:ext>
            </a:extLst>
          </p:cNvPr>
          <p:cNvCxnSpPr/>
          <p:nvPr/>
        </p:nvCxnSpPr>
        <p:spPr>
          <a:xfrm flipV="1">
            <a:off x="7313295" y="4343162"/>
            <a:ext cx="152360" cy="1449011"/>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 xmlns:a16="http://schemas.microsoft.com/office/drawing/2014/main" xmlns:p="http://schemas.openxmlformats.org/presentationml/2006/main" xmlns:r="http://schemas.openxmlformats.org/officeDocument/2006/relationships" xmlns:a="http://schemas.openxmlformats.org/drawingml/2006/main" id="{8FA7E03E-340E-4883-8B26-6FBF1431542F}"/>
              </a:ext>
            </a:extLst>
          </p:cNvPr>
          <p:cNvCxnSpPr/>
          <p:nvPr/>
        </p:nvCxnSpPr>
        <p:spPr>
          <a:xfrm flipH="1" flipV="1">
            <a:off x="8303639" y="3579774"/>
            <a:ext cx="1069696" cy="2164786"/>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75785" name="Rectangle 13">
            <a:extLst>
              <a:ext uri="{FF2B5EF4-FFF2-40B4-BE49-F238E27FC236}">
                <a16:creationId xmlns="" xmlns:a16="http://schemas.microsoft.com/office/drawing/2014/main" xmlns:p="http://schemas.openxmlformats.org/presentationml/2006/main" xmlns:r="http://schemas.openxmlformats.org/officeDocument/2006/relationships" xmlns:a="http://schemas.openxmlformats.org/drawingml/2006/main" id="{88CA073E-020F-453F-BA24-9A054044DB1E}"/>
              </a:ext>
            </a:extLst>
          </p:cNvPr>
          <p:cNvSpPr>
            <a:spLocks noChangeArrowheads="1"/>
          </p:cNvSpPr>
          <p:nvPr/>
        </p:nvSpPr>
        <p:spPr bwMode="auto">
          <a:xfrm>
            <a:off x="6283276" y="5747734"/>
            <a:ext cx="4570809" cy="645944"/>
          </a:xfrm>
          <a:prstGeom prst="rect">
            <a:avLst/>
          </a:prstGeom>
          <a:noFill/>
          <a:ln>
            <a:noFill/>
          </a:ln>
          <a:extLst>
            <a:ext uri="{909E8E84-426E-40DD-AFC4-6F175D3DCCD1}">
              <a14:hiddenFil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1799"/>
              <a:t>      DC From </a:t>
            </a:r>
          </a:p>
          <a:p>
            <a:r>
              <a:rPr lang="en-US" altLang="en-US" sz="1799"/>
              <a:t>Occupied FFT Bins</a:t>
            </a:r>
          </a:p>
        </p:txBody>
      </p:sp>
      <p:sp>
        <p:nvSpPr>
          <p:cNvPr id="2" name="TextBox 1"/>
          <p:cNvSpPr txBox="1"/>
          <p:nvPr/>
        </p:nvSpPr>
        <p:spPr>
          <a:xfrm>
            <a:off x="2017332" y="110485"/>
            <a:ext cx="7484549" cy="584775"/>
          </a:xfrm>
          <a:prstGeom prst="rect">
            <a:avLst/>
          </a:prstGeom>
          <a:noFill/>
        </p:spPr>
        <p:txBody>
          <a:bodyPr wrap="none" rtlCol="0">
            <a:spAutoFit/>
          </a:bodyPr>
          <a:lstStyle/>
          <a:p>
            <a:r>
              <a:rPr lang="en-US" sz="3200" dirty="0" smtClean="0">
                <a:latin typeface="Times New Roman" panose="02020603050405020304" pitchFamily="18" charset="0"/>
                <a:cs typeface="Times New Roman" panose="02020603050405020304" pitchFamily="18" charset="0"/>
              </a:rPr>
              <a:t>DC Component in OFDM due to ADC Bias </a:t>
            </a:r>
            <a:endParaRPr lang="en-US"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424639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79875" name="Picture 2">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E006A1F4-25D2-4A93-BFB1-1D2913935013}"/>
              </a:ext>
            </a:extLst>
          </p:cNvPr>
          <p:cNvPicPr>
            <a:picLocks noChangeAspect="1" noChangeArrowheads="1"/>
          </p:cNvPicPr>
          <p:nvPr/>
        </p:nvPicPr>
        <p:blipFill>
          <a:blip r:embed="rId2">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rcRect/>
          <a:stretch>
            <a:fillRect/>
          </a:stretch>
        </p:blipFill>
        <p:spPr bwMode="auto">
          <a:xfrm>
            <a:off x="2132012" y="685800"/>
            <a:ext cx="9826382" cy="5922406"/>
          </a:xfrm>
          <a:prstGeom prst="rect">
            <a:avLst/>
          </a:prstGeom>
          <a:noFill/>
          <a:ln>
            <a:noFill/>
          </a:ln>
          <a:extLst>
            <a:ext uri="{909E8E84-426E-40DD-AFC4-6F175D3DCCD1}">
              <a14:hiddenFil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pic>
      <p:sp>
        <p:nvSpPr>
          <p:cNvPr id="2" name="Title 1">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A1802C3F-7819-4C76-BF2B-0698907EC9D3}"/>
              </a:ext>
            </a:extLst>
          </p:cNvPr>
          <p:cNvSpPr>
            <a:spLocks noGrp="1"/>
          </p:cNvSpPr>
          <p:nvPr>
            <p:ph type="title"/>
          </p:nvPr>
        </p:nvSpPr>
        <p:spPr>
          <a:xfrm>
            <a:off x="1127132" y="152401"/>
            <a:ext cx="10463543" cy="533400"/>
          </a:xfrm>
        </p:spPr>
        <p:txBody>
          <a:bodyPr>
            <a:normAutofit/>
          </a:bodyPr>
          <a:lstStyle/>
          <a:p>
            <a:pPr algn="ctr">
              <a:defRPr/>
            </a:pPr>
            <a:r>
              <a:rPr lang="en-US" sz="2800" b="0" dirty="0">
                <a:solidFill>
                  <a:srgbClr val="0A0C0E"/>
                </a:solidFill>
                <a:effectLst/>
                <a:latin typeface="Times New Roman" panose="02020603050405020304" pitchFamily="18" charset="0"/>
                <a:cs typeface="Times New Roman" panose="02020603050405020304" pitchFamily="18" charset="0"/>
              </a:rPr>
              <a:t>Sequence of 16-QAM Constellations During Phase and Gain Balancing </a:t>
            </a:r>
          </a:p>
        </p:txBody>
      </p:sp>
      <p:sp>
        <p:nvSpPr>
          <p:cNvPr id="4" name="Slide Number Placeholder 3">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C03D0F91-81D0-4CD8-8D7A-540079974600}"/>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2B42636F-521E-4567-BD06-947B51A1291D}" type="slidenum">
              <a:rPr lang="en-US" altLang="en-US" sz="1600">
                <a:solidFill>
                  <a:schemeClr val="tx1">
                    <a:lumMod val="60000"/>
                    <a:lumOff val="40000"/>
                  </a:schemeClr>
                </a:solidFill>
                <a:latin typeface="Franklin Gothic Book" panose="020B0503020102020204" pitchFamily="34" charset="0"/>
              </a:rPr>
              <a:pPr eaLnBrk="1" hangingPunct="1"/>
              <a:t>37</a:t>
            </a:fld>
            <a:endParaRPr lang="en-US" altLang="en-US" sz="1600" dirty="0">
              <a:solidFill>
                <a:schemeClr val="tx1">
                  <a:lumMod val="60000"/>
                  <a:lumOff val="40000"/>
                </a:schemeClr>
              </a:solidFill>
              <a:latin typeface="Franklin Gothic Book" panose="020B0503020102020204" pitchFamily="34" charset="0"/>
            </a:endParaRPr>
          </a:p>
        </p:txBody>
      </p:sp>
      <p:sp>
        <p:nvSpPr>
          <p:cNvPr id="3" name="TextBox 2">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24935ADF-27B9-47C8-ACF9-468910A82860}"/>
              </a:ext>
            </a:extLst>
          </p:cNvPr>
          <p:cNvSpPr txBox="1"/>
          <p:nvPr/>
        </p:nvSpPr>
        <p:spPr>
          <a:xfrm>
            <a:off x="414015" y="1828800"/>
            <a:ext cx="2431115" cy="923330"/>
          </a:xfrm>
          <a:prstGeom prst="rect">
            <a:avLst/>
          </a:prstGeom>
          <a:noFill/>
        </p:spPr>
        <p:txBody>
          <a:bodyPr wrap="none" rtlCol="0">
            <a:spAutoFit/>
          </a:bodyPr>
          <a:lstStyle/>
          <a:p>
            <a:pPr algn="ctr"/>
            <a:r>
              <a:rPr lang="en-US" dirty="0">
                <a:latin typeface="Times New Roman" panose="02020603050405020304" pitchFamily="18" charset="0"/>
                <a:cs typeface="Times New Roman" panose="02020603050405020304" pitchFamily="18" charset="0"/>
              </a:rPr>
              <a:t>I not Orthogonal to Q</a:t>
            </a:r>
          </a:p>
          <a:p>
            <a:pPr algn="ctr"/>
            <a:r>
              <a:rPr lang="en-US" dirty="0">
                <a:latin typeface="Times New Roman" panose="02020603050405020304" pitchFamily="18" charset="0"/>
                <a:cs typeface="Times New Roman" panose="02020603050405020304" pitchFamily="18" charset="0"/>
              </a:rPr>
              <a:t>Range of Q Larger than </a:t>
            </a:r>
          </a:p>
          <a:p>
            <a:pPr algn="ctr"/>
            <a:r>
              <a:rPr lang="en-US" dirty="0">
                <a:latin typeface="Times New Roman" panose="02020603050405020304" pitchFamily="18" charset="0"/>
                <a:cs typeface="Times New Roman" panose="02020603050405020304" pitchFamily="18" charset="0"/>
              </a:rPr>
              <a:t>Range of I</a:t>
            </a:r>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245993177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 name="Rectangle 5">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2E8A635A-442C-4C6B-86FB-E0BA8A88A58A}"/>
              </a:ext>
            </a:extLst>
          </p:cNvPr>
          <p:cNvSpPr txBox="1">
            <a:spLocks noChangeArrowheads="1"/>
          </p:cNvSpPr>
          <p:nvPr/>
        </p:nvSpPr>
        <p:spPr>
          <a:xfrm>
            <a:off x="2097087" y="381001"/>
            <a:ext cx="8001000" cy="609600"/>
          </a:xfrm>
          <a:prstGeom prst="rect">
            <a:avLst/>
          </a:prstGeom>
        </p:spPr>
        <p:txBody>
          <a:bodyPr bIns="91440" anchor="b">
            <a:noAutofit/>
          </a:bodyPr>
          <a:lstStyle/>
          <a:p>
            <a:pPr algn="ctr">
              <a:defRPr/>
            </a:pPr>
            <a:r>
              <a:rPr lang="en-US" sz="3600" dirty="0">
                <a:solidFill>
                  <a:srgbClr val="0A0C0E"/>
                </a:solidFill>
                <a:latin typeface="Times New Roman" panose="02020603050405020304" pitchFamily="18" charset="0"/>
                <a:ea typeface="+mj-ea"/>
                <a:cs typeface="Times New Roman" panose="02020603050405020304" pitchFamily="18" charset="0"/>
              </a:rPr>
              <a:t>Analog Block Conversion </a:t>
            </a:r>
          </a:p>
        </p:txBody>
      </p:sp>
      <p:graphicFrame>
        <p:nvGraphicFramePr>
          <p:cNvPr id="80899" name="Object 2">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594C7F60-C93A-4CE7-AB12-4EF5AA243454}"/>
              </a:ext>
            </a:extLst>
          </p:cNvPr>
          <p:cNvGraphicFramePr>
            <a:graphicFrameLocks noChangeAspect="1"/>
          </p:cNvGraphicFramePr>
          <p:nvPr>
            <p:extLst>
              <p:ext uri="{D42A27DB-BD31-4B8C-83A1-F6EECF244321}">
                <p14:modId xmlns:p14="http://schemas.microsoft.com/office/powerpoint/2010/main" xmlns:p="http://schemas.openxmlformats.org/presentationml/2006/main" xmlns:r="http://schemas.openxmlformats.org/officeDocument/2006/relationships" xmlns:a="http://schemas.openxmlformats.org/drawingml/2006/main" xmlns="" val="3174805287"/>
              </p:ext>
            </p:extLst>
          </p:nvPr>
        </p:nvGraphicFramePr>
        <p:xfrm>
          <a:off x="1318220" y="1528762"/>
          <a:ext cx="9558734" cy="4576764"/>
        </p:xfrm>
        <a:graphic>
          <a:graphicData uri="http://schemas.openxmlformats.org/presentationml/2006/ole">
            <p:oleObj spid="_x0000_s148528" name="CorelDRAW" r:id="rId3" imgW="5791200" imgH="2781300" progId="">
              <p:embed/>
            </p:oleObj>
          </a:graphicData>
        </a:graphic>
      </p:graphicFrame>
      <p:sp>
        <p:nvSpPr>
          <p:cNvPr id="4" name="Slide Number Placeholder 3">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EBC55D13-76F1-4F55-A331-2BCCC8788A41}"/>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453E9BA6-B55D-45B7-84A8-E62160581B35}" type="slidenum">
              <a:rPr lang="en-US" altLang="en-US" sz="1600">
                <a:solidFill>
                  <a:schemeClr val="tx1">
                    <a:lumMod val="60000"/>
                    <a:lumOff val="40000"/>
                  </a:schemeClr>
                </a:solidFill>
                <a:latin typeface="Franklin Gothic Book" panose="020B0503020102020204" pitchFamily="34" charset="0"/>
              </a:rPr>
              <a:pPr eaLnBrk="1" hangingPunct="1"/>
              <a:t>38</a:t>
            </a:fld>
            <a:endParaRPr lang="en-US" altLang="en-US" sz="1600" dirty="0">
              <a:solidFill>
                <a:schemeClr val="tx1">
                  <a:lumMod val="60000"/>
                  <a:lumOff val="40000"/>
                </a:schemeClr>
              </a:solidFill>
              <a:latin typeface="Franklin Gothic Book" panose="020B0503020102020204" pitchFamily="34" charset="0"/>
            </a:endParaRPr>
          </a:p>
        </p:txBody>
      </p:sp>
      <p:sp>
        <p:nvSpPr>
          <p:cNvPr id="2" name="TextBox 1">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F865ACF1-0B47-4C31-8A82-1BEFEBF3230C}"/>
              </a:ext>
            </a:extLst>
          </p:cNvPr>
          <p:cNvSpPr txBox="1"/>
          <p:nvPr/>
        </p:nvSpPr>
        <p:spPr>
          <a:xfrm>
            <a:off x="9397414" y="3792267"/>
            <a:ext cx="1550424" cy="369332"/>
          </a:xfrm>
          <a:prstGeom prst="rect">
            <a:avLst/>
          </a:prstGeom>
          <a:noFill/>
        </p:spPr>
        <p:txBody>
          <a:bodyPr wrap="none" rtlCol="0">
            <a:spAutoFit/>
          </a:bodyPr>
          <a:lstStyle/>
          <a:p>
            <a:r>
              <a:rPr lang="en-US" dirty="0">
                <a:solidFill>
                  <a:srgbClr val="FF0000"/>
                </a:solidFill>
                <a:latin typeface="Times New Roman" panose="02020603050405020304" pitchFamily="18" charset="0"/>
                <a:cs typeface="Times New Roman" panose="02020603050405020304" pitchFamily="18" charset="0"/>
              </a:rPr>
              <a:t>Desired Signal</a:t>
            </a:r>
          </a:p>
        </p:txBody>
      </p:sp>
      <p:sp>
        <p:nvSpPr>
          <p:cNvPr id="5" name="TextBox 4">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A0CDCD00-5646-4909-BDBC-0617556F0B4E}"/>
              </a:ext>
            </a:extLst>
          </p:cNvPr>
          <p:cNvSpPr txBox="1"/>
          <p:nvPr/>
        </p:nvSpPr>
        <p:spPr>
          <a:xfrm>
            <a:off x="9187964" y="4564897"/>
            <a:ext cx="2198038" cy="369332"/>
          </a:xfrm>
          <a:prstGeom prst="rect">
            <a:avLst/>
          </a:prstGeom>
          <a:noFill/>
        </p:spPr>
        <p:txBody>
          <a:bodyPr wrap="none" rtlCol="0">
            <a:spAutoFit/>
          </a:bodyPr>
          <a:lstStyle/>
          <a:p>
            <a:r>
              <a:rPr lang="en-US" dirty="0">
                <a:solidFill>
                  <a:srgbClr val="FF0000"/>
                </a:solidFill>
                <a:latin typeface="Times New Roman" panose="02020603050405020304" pitchFamily="18" charset="0"/>
                <a:cs typeface="Times New Roman" panose="02020603050405020304" pitchFamily="18" charset="0"/>
              </a:rPr>
              <a:t>Crosstalk from I-to-Q</a:t>
            </a:r>
          </a:p>
        </p:txBody>
      </p:sp>
      <p:sp>
        <p:nvSpPr>
          <p:cNvPr id="6" name="Rectangle 5">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3F22F438-8792-44DE-B6B7-E01B5DB872F4}"/>
              </a:ext>
            </a:extLst>
          </p:cNvPr>
          <p:cNvSpPr/>
          <p:nvPr/>
        </p:nvSpPr>
        <p:spPr>
          <a:xfrm>
            <a:off x="9220928" y="5301034"/>
            <a:ext cx="2398413" cy="369332"/>
          </a:xfrm>
          <a:prstGeom prst="rect">
            <a:avLst/>
          </a:prstGeom>
        </p:spPr>
        <p:txBody>
          <a:bodyPr wrap="none">
            <a:spAutoFit/>
          </a:bodyPr>
          <a:lstStyle/>
          <a:p>
            <a:r>
              <a:rPr lang="en-US" dirty="0">
                <a:solidFill>
                  <a:srgbClr val="FF0000"/>
                </a:solidFill>
                <a:latin typeface="Times New Roman" panose="02020603050405020304" pitchFamily="18" charset="0"/>
                <a:cs typeface="Times New Roman" panose="02020603050405020304" pitchFamily="18" charset="0"/>
              </a:rPr>
              <a:t>Crosstalk –</a:t>
            </a:r>
            <a:r>
              <a:rPr lang="en-US" dirty="0" err="1">
                <a:solidFill>
                  <a:srgbClr val="FF0000"/>
                </a:solidFill>
                <a:latin typeface="Times New Roman" panose="02020603050405020304" pitchFamily="18" charset="0"/>
                <a:cs typeface="Times New Roman" panose="02020603050405020304" pitchFamily="18" charset="0"/>
              </a:rPr>
              <a:t>freq</a:t>
            </a:r>
            <a:r>
              <a:rPr lang="en-US" dirty="0">
                <a:solidFill>
                  <a:srgbClr val="FF0000"/>
                </a:solidFill>
                <a:latin typeface="Times New Roman" panose="02020603050405020304" pitchFamily="18" charset="0"/>
                <a:cs typeface="Times New Roman" panose="02020603050405020304" pitchFamily="18" charset="0"/>
              </a:rPr>
              <a:t> to +</a:t>
            </a:r>
            <a:r>
              <a:rPr lang="en-US" dirty="0" err="1">
                <a:solidFill>
                  <a:srgbClr val="FF0000"/>
                </a:solidFill>
                <a:latin typeface="Times New Roman" panose="02020603050405020304" pitchFamily="18" charset="0"/>
                <a:cs typeface="Times New Roman" panose="02020603050405020304" pitchFamily="18" charset="0"/>
              </a:rPr>
              <a:t>freq</a:t>
            </a:r>
            <a:endParaRPr lang="en-US"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353150466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46B8A7AC-4250-4B8A-970A-CD82C20BE004}"/>
              </a:ext>
            </a:extLst>
          </p:cNvPr>
          <p:cNvSpPr>
            <a:spLocks noGrp="1" noChangeArrowheads="1"/>
          </p:cNvSpPr>
          <p:nvPr>
            <p:ph type="title"/>
          </p:nvPr>
        </p:nvSpPr>
        <p:spPr>
          <a:xfrm>
            <a:off x="2360612" y="304800"/>
            <a:ext cx="6900862" cy="685800"/>
          </a:xfrm>
        </p:spPr>
        <p:txBody>
          <a:bodyPr/>
          <a:lstStyle/>
          <a:p>
            <a:pPr algn="ctr" eaLnBrk="1" hangingPunct="1"/>
            <a:r>
              <a:rPr lang="en-US" altLang="en-US" sz="3200" b="0" dirty="0">
                <a:solidFill>
                  <a:schemeClr val="tx1"/>
                </a:solidFill>
                <a:effectLst/>
                <a:latin typeface="Times New Roman" panose="02020603050405020304" pitchFamily="18" charset="0"/>
                <a:cs typeface="Times New Roman" panose="02020603050405020304" pitchFamily="18" charset="0"/>
              </a:rPr>
              <a:t>Constellations of channel +k and -k</a:t>
            </a:r>
          </a:p>
        </p:txBody>
      </p:sp>
      <p:pic>
        <p:nvPicPr>
          <p:cNvPr id="83971" name="Picture 3">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7CD4F513-B3E9-466D-9334-D2827FCC7E59}"/>
              </a:ext>
            </a:extLst>
          </p:cNvPr>
          <p:cNvPicPr>
            <a:picLocks noChangeAspect="1" noChangeArrowheads="1"/>
          </p:cNvPicPr>
          <p:nvPr/>
        </p:nvPicPr>
        <p:blipFill>
          <a:blip r:embed="rId2">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rcRect/>
          <a:stretch>
            <a:fillRect/>
          </a:stretch>
        </p:blipFill>
        <p:spPr bwMode="auto">
          <a:xfrm>
            <a:off x="1370012" y="1066800"/>
            <a:ext cx="9721354" cy="5667237"/>
          </a:xfrm>
          <a:prstGeom prst="rect">
            <a:avLst/>
          </a:prstGeom>
          <a:noFill/>
          <a:ln>
            <a:noFill/>
          </a:ln>
          <a:extLst>
            <a:ext uri="{909E8E84-426E-40DD-AFC4-6F175D3DCCD1}">
              <a14:hiddenFil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pic>
      <p:sp>
        <p:nvSpPr>
          <p:cNvPr id="4" name="Slide Number Placeholder 3">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F3E5EB8E-CA7C-4DFF-B8A2-7F95E5F3453B}"/>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19BBFB83-EB44-404C-92F0-CF1C1C15A96F}" type="slidenum">
              <a:rPr lang="en-US" altLang="en-US" sz="1600">
                <a:solidFill>
                  <a:schemeClr val="tx1">
                    <a:lumMod val="60000"/>
                    <a:lumOff val="40000"/>
                  </a:schemeClr>
                </a:solidFill>
                <a:latin typeface="Franklin Gothic Book" panose="020B0503020102020204" pitchFamily="34" charset="0"/>
              </a:rPr>
              <a:pPr eaLnBrk="1" hangingPunct="1"/>
              <a:t>39</a:t>
            </a:fld>
            <a:endParaRPr lang="en-US" altLang="en-US" sz="1600" dirty="0">
              <a:solidFill>
                <a:schemeClr val="tx1">
                  <a:lumMod val="60000"/>
                  <a:lumOff val="40000"/>
                </a:schemeClr>
              </a:solidFill>
              <a:latin typeface="Franklin Gothic Book" panose="020B0503020102020204" pitchFamily="34" charset="0"/>
            </a:endParaRPr>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177455424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15362" name="Picture 3">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3087DC06-0A10-4085-A672-24891C1E7A6E}"/>
              </a:ext>
            </a:extLst>
          </p:cNvPr>
          <p:cNvPicPr>
            <a:picLocks noChangeAspect="1" noChangeArrowheads="1"/>
          </p:cNvPicPr>
          <p:nvPr/>
        </p:nvPicPr>
        <p:blipFill>
          <a:blip r:embed="rId2">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rcRect/>
          <a:stretch>
            <a:fillRect/>
          </a:stretch>
        </p:blipFill>
        <p:spPr bwMode="auto">
          <a:xfrm>
            <a:off x="1246440" y="685800"/>
            <a:ext cx="9981125" cy="5333999"/>
          </a:xfrm>
          <a:prstGeom prst="rect">
            <a:avLst/>
          </a:prstGeom>
          <a:noFill/>
          <a:ln>
            <a:noFill/>
          </a:ln>
          <a:extLst>
            <a:ext uri="{909E8E84-426E-40DD-AFC4-6F175D3DCCD1}">
              <a14:hiddenFil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C0B37823-118D-404F-B261-7C34306CCE53}"/>
              </a:ext>
            </a:extLst>
          </p:cNvPr>
          <p:cNvSpPr>
            <a:spLocks noGrp="1"/>
          </p:cNvSpPr>
          <p:nvPr>
            <p:ph type="sldNum" sz="quarter" idx="11"/>
          </p:nvPr>
        </p:nvSpPr>
        <p:spPr/>
        <p:txBody>
          <a:bodyPr/>
          <a:lstStyle/>
          <a:p>
            <a:fld id="{F36C87F6-986D-49E6-AF40-1B3A1EE8064D}" type="slidenum">
              <a:rPr lang="en-US" sz="1600" smtClean="0"/>
              <a:pPr/>
              <a:t>4</a:t>
            </a:fld>
            <a:endParaRPr lang="en-US" sz="1600" dirty="0"/>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3899145588"/>
      </p:ext>
    </p:extLst>
  </p:cSld>
  <p:clrMapOvr>
    <a:masterClrMapping/>
  </p:clrMapOvr>
  <mc:AlternateContent>
    <mc:Choice xmlns:mc="http://schemas.openxmlformats.org/markup-compatibility/2006" xmlns:p14="http://schemas.microsoft.com/office/powerpoint/2010/main" xmlns:p="http://schemas.openxmlformats.org/presentationml/2006/main" xmlns:r="http://schemas.openxmlformats.org/officeDocument/2006/relationships" xmlns:a="http://schemas.openxmlformats.org/drawingml/2006/main" xmlns="" Requires="p14">
      <p:transition spd="slow" p14:dur="2000"/>
    </mc:Choice>
    <mc:Fallback>
      <mp:transition xmlns:mp="http://schemas.microsoft.com/office/mac/powerpoint/2008/main" spd="slow"/>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BB256D37-7351-4BAF-8AB0-877A5F96E6D3}"/>
              </a:ext>
            </a:extLst>
          </p:cNvPr>
          <p:cNvSpPr>
            <a:spLocks noGrp="1"/>
          </p:cNvSpPr>
          <p:nvPr>
            <p:ph type="title"/>
          </p:nvPr>
        </p:nvSpPr>
        <p:spPr>
          <a:xfrm>
            <a:off x="1751012" y="152400"/>
            <a:ext cx="9649486" cy="1143000"/>
          </a:xfrm>
        </p:spPr>
        <p:txBody>
          <a:bodyPr>
            <a:normAutofit/>
          </a:bodyPr>
          <a:lstStyle/>
          <a:p>
            <a:pPr algn="ctr">
              <a:defRPr/>
            </a:pPr>
            <a:r>
              <a:rPr lang="en-US" sz="3200" b="0" dirty="0">
                <a:solidFill>
                  <a:srgbClr val="0A0C0E"/>
                </a:solidFill>
                <a:effectLst/>
                <a:latin typeface="Times New Roman" panose="02020603050405020304" pitchFamily="18" charset="0"/>
                <a:cs typeface="Times New Roman" panose="02020603050405020304" pitchFamily="18" charset="0"/>
              </a:rPr>
              <a:t>Crosstalk Between Channels k and –k</a:t>
            </a:r>
            <a:br>
              <a:rPr lang="en-US" sz="3200" b="0" dirty="0">
                <a:solidFill>
                  <a:srgbClr val="0A0C0E"/>
                </a:solidFill>
                <a:effectLst/>
                <a:latin typeface="Times New Roman" panose="02020603050405020304" pitchFamily="18" charset="0"/>
                <a:cs typeface="Times New Roman" panose="02020603050405020304" pitchFamily="18" charset="0"/>
              </a:rPr>
            </a:br>
            <a:r>
              <a:rPr lang="en-US" sz="3200" b="0" dirty="0">
                <a:solidFill>
                  <a:srgbClr val="0A0C0E"/>
                </a:solidFill>
                <a:effectLst/>
                <a:latin typeface="Times New Roman" panose="02020603050405020304" pitchFamily="18" charset="0"/>
                <a:cs typeface="Times New Roman" panose="02020603050405020304" pitchFamily="18" charset="0"/>
              </a:rPr>
              <a:t>Due to Mixer Gain and Phase Imbalance</a:t>
            </a:r>
          </a:p>
        </p:txBody>
      </p:sp>
      <p:pic>
        <p:nvPicPr>
          <p:cNvPr id="84995" name="Picture 2">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949EE22D-2600-45E1-B57E-778F19641FCD}"/>
              </a:ext>
            </a:extLst>
          </p:cNvPr>
          <p:cNvPicPr>
            <a:picLocks noChangeAspect="1" noChangeArrowheads="1"/>
          </p:cNvPicPr>
          <p:nvPr/>
        </p:nvPicPr>
        <p:blipFill>
          <a:blip r:embed="rId2">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rcRect/>
          <a:stretch>
            <a:fillRect/>
          </a:stretch>
        </p:blipFill>
        <p:spPr bwMode="auto">
          <a:xfrm>
            <a:off x="1522412" y="1447800"/>
            <a:ext cx="9142599" cy="4999390"/>
          </a:xfrm>
          <a:prstGeom prst="rect">
            <a:avLst/>
          </a:prstGeom>
          <a:noFill/>
          <a:ln>
            <a:noFill/>
          </a:ln>
          <a:extLst>
            <a:ext uri="{909E8E84-426E-40DD-AFC4-6F175D3DCCD1}">
              <a14:hiddenFil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pic>
      <p:sp>
        <p:nvSpPr>
          <p:cNvPr id="4" name="Slide Number Placeholder 3">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BCA3B108-53D9-4112-A50D-8604024E5B3C}"/>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EAF146E2-AD95-47D6-8B98-5B05BB9EC47E}" type="slidenum">
              <a:rPr lang="en-US" altLang="en-US" sz="1600">
                <a:solidFill>
                  <a:schemeClr val="tx1">
                    <a:lumMod val="60000"/>
                    <a:lumOff val="40000"/>
                  </a:schemeClr>
                </a:solidFill>
                <a:latin typeface="Franklin Gothic Book" panose="020B0503020102020204" pitchFamily="34" charset="0"/>
              </a:rPr>
              <a:pPr eaLnBrk="1" hangingPunct="1"/>
              <a:t>40</a:t>
            </a:fld>
            <a:endParaRPr lang="en-US" altLang="en-US" sz="1600" dirty="0">
              <a:solidFill>
                <a:schemeClr val="tx1">
                  <a:lumMod val="60000"/>
                  <a:lumOff val="40000"/>
                </a:schemeClr>
              </a:solidFill>
              <a:latin typeface="Franklin Gothic Book" panose="020B0503020102020204" pitchFamily="34" charset="0"/>
            </a:endParaRPr>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111810087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87042" name="Title 1">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F3276767-E19A-4CD0-8A4A-540A8714EFEE}"/>
              </a:ext>
            </a:extLst>
          </p:cNvPr>
          <p:cNvSpPr>
            <a:spLocks noGrp="1"/>
          </p:cNvSpPr>
          <p:nvPr>
            <p:ph type="title"/>
          </p:nvPr>
        </p:nvSpPr>
        <p:spPr>
          <a:xfrm>
            <a:off x="1674812" y="228600"/>
            <a:ext cx="9649486" cy="838200"/>
          </a:xfrm>
        </p:spPr>
        <p:txBody>
          <a:bodyPr/>
          <a:lstStyle/>
          <a:p>
            <a:pPr algn="ctr" eaLnBrk="1" hangingPunct="1"/>
            <a:r>
              <a:rPr lang="en-US" altLang="en-US" sz="3200" b="0" dirty="0">
                <a:solidFill>
                  <a:schemeClr val="tx1"/>
                </a:solidFill>
                <a:effectLst/>
                <a:latin typeface="Times New Roman" panose="02020603050405020304" pitchFamily="18" charset="0"/>
                <a:cs typeface="Times New Roman" panose="02020603050405020304" pitchFamily="18" charset="0"/>
              </a:rPr>
              <a:t>Adaptive Image Canceller </a:t>
            </a:r>
          </a:p>
        </p:txBody>
      </p:sp>
      <p:graphicFrame>
        <p:nvGraphicFramePr>
          <p:cNvPr id="87043" name="Object 2">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BA03EEDD-0073-4D5F-A6F2-6E3D64A60827}"/>
              </a:ext>
            </a:extLst>
          </p:cNvPr>
          <p:cNvGraphicFramePr>
            <a:graphicFrameLocks noChangeAspect="1"/>
          </p:cNvGraphicFramePr>
          <p:nvPr/>
        </p:nvGraphicFramePr>
        <p:xfrm>
          <a:off x="2665412" y="2133600"/>
          <a:ext cx="6948488" cy="2819400"/>
        </p:xfrm>
        <a:graphic>
          <a:graphicData uri="http://schemas.openxmlformats.org/presentationml/2006/ole">
            <p:oleObj spid="_x0000_s149553" name="CorelDRAW" r:id="rId3" imgW="4064000" imgH="1651000" progId="CorelDRAW.Graphic.10">
              <p:link updateAutomatic="1"/>
            </p:oleObj>
          </a:graphicData>
        </a:graphic>
      </p:graphicFrame>
      <p:sp>
        <p:nvSpPr>
          <p:cNvPr id="4" name="Slide Number Placeholder 3">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5B572692-58C9-42FE-9C32-E1339A4EB470}"/>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E9E28B2E-46FD-487F-A2D3-76E3058B447C}" type="slidenum">
              <a:rPr lang="en-US" altLang="en-US" sz="1600">
                <a:solidFill>
                  <a:schemeClr val="tx1">
                    <a:lumMod val="60000"/>
                    <a:lumOff val="40000"/>
                  </a:schemeClr>
                </a:solidFill>
                <a:latin typeface="Franklin Gothic Book" panose="020B0503020102020204" pitchFamily="34" charset="0"/>
              </a:rPr>
              <a:pPr eaLnBrk="1" hangingPunct="1"/>
              <a:t>41</a:t>
            </a:fld>
            <a:endParaRPr lang="en-US" altLang="en-US" sz="1600" dirty="0">
              <a:solidFill>
                <a:schemeClr val="tx1">
                  <a:lumMod val="60000"/>
                  <a:lumOff val="40000"/>
                </a:schemeClr>
              </a:solidFill>
              <a:latin typeface="Franklin Gothic Book" panose="020B0503020102020204" pitchFamily="34" charset="0"/>
            </a:endParaRPr>
          </a:p>
        </p:txBody>
      </p:sp>
      <p:sp>
        <p:nvSpPr>
          <p:cNvPr id="2" name="TextBox 1">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9126938C-B9FD-4B86-85BE-41466974F81B}"/>
              </a:ext>
            </a:extLst>
          </p:cNvPr>
          <p:cNvSpPr txBox="1"/>
          <p:nvPr/>
        </p:nvSpPr>
        <p:spPr>
          <a:xfrm>
            <a:off x="6515091" y="2438400"/>
            <a:ext cx="2044149" cy="923330"/>
          </a:xfrm>
          <a:prstGeom prst="rect">
            <a:avLst/>
          </a:prstGeom>
          <a:noFill/>
        </p:spPr>
        <p:txBody>
          <a:bodyPr wrap="none" rtlCol="0">
            <a:spAutoFit/>
          </a:bodyPr>
          <a:lstStyle/>
          <a:p>
            <a:pPr algn="ctr"/>
            <a:r>
              <a:rPr lang="en-US" dirty="0">
                <a:solidFill>
                  <a:srgbClr val="0A0C0E"/>
                </a:solidFill>
                <a:latin typeface="Times New Roman" panose="02020603050405020304" pitchFamily="18" charset="0"/>
                <a:cs typeface="Times New Roman" panose="02020603050405020304" pitchFamily="18" charset="0"/>
              </a:rPr>
              <a:t>Cross Correlate</a:t>
            </a:r>
          </a:p>
          <a:p>
            <a:pPr algn="ctr"/>
            <a:r>
              <a:rPr lang="en-US" dirty="0">
                <a:solidFill>
                  <a:srgbClr val="0A0C0E"/>
                </a:solidFill>
                <a:latin typeface="Times New Roman" panose="02020603050405020304" pitchFamily="18" charset="0"/>
                <a:cs typeface="Times New Roman" panose="02020603050405020304" pitchFamily="18" charset="0"/>
              </a:rPr>
              <a:t>Complex Baseband </a:t>
            </a:r>
          </a:p>
          <a:p>
            <a:pPr algn="ctr"/>
            <a:r>
              <a:rPr lang="en-US" dirty="0">
                <a:solidFill>
                  <a:srgbClr val="0A0C0E"/>
                </a:solidFill>
                <a:latin typeface="Times New Roman" panose="02020603050405020304" pitchFamily="18" charset="0"/>
                <a:cs typeface="Times New Roman" panose="02020603050405020304" pitchFamily="18" charset="0"/>
              </a:rPr>
              <a:t> A and B Signals</a:t>
            </a:r>
          </a:p>
        </p:txBody>
      </p:sp>
      <p:sp>
        <p:nvSpPr>
          <p:cNvPr id="3" name="TextBox 2">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F5830397-FA48-4B6E-9CC2-C83C501B50C0}"/>
              </a:ext>
            </a:extLst>
          </p:cNvPr>
          <p:cNvSpPr txBox="1"/>
          <p:nvPr/>
        </p:nvSpPr>
        <p:spPr>
          <a:xfrm>
            <a:off x="3713318" y="1210270"/>
            <a:ext cx="4852675" cy="923330"/>
          </a:xfrm>
          <a:prstGeom prst="rect">
            <a:avLst/>
          </a:prstGeom>
          <a:noFill/>
        </p:spPr>
        <p:txBody>
          <a:bodyPr wrap="none" rtlCol="0">
            <a:spAutoFit/>
          </a:bodyPr>
          <a:lstStyle/>
          <a:p>
            <a:pPr algn="ctr"/>
            <a:r>
              <a:rPr lang="en-US" dirty="0">
                <a:solidFill>
                  <a:srgbClr val="0A0C0E"/>
                </a:solidFill>
                <a:latin typeface="Times New Roman" panose="02020603050405020304" pitchFamily="18" charset="0"/>
                <a:cs typeface="Times New Roman" panose="02020603050405020304" pitchFamily="18" charset="0"/>
              </a:rPr>
              <a:t>Some of Signal B Uninvitedly Resides in Signal A</a:t>
            </a:r>
          </a:p>
          <a:p>
            <a:pPr algn="ctr"/>
            <a:r>
              <a:rPr lang="en-US" dirty="0">
                <a:solidFill>
                  <a:srgbClr val="0A0C0E"/>
                </a:solidFill>
                <a:latin typeface="Times New Roman" panose="02020603050405020304" pitchFamily="18" charset="0"/>
                <a:cs typeface="Times New Roman" panose="02020603050405020304" pitchFamily="18" charset="0"/>
              </a:rPr>
              <a:t>Canceller Estimates how much of B is in A </a:t>
            </a:r>
          </a:p>
          <a:p>
            <a:pPr algn="ctr"/>
            <a:r>
              <a:rPr lang="en-US" dirty="0">
                <a:solidFill>
                  <a:srgbClr val="0A0C0E"/>
                </a:solidFill>
                <a:latin typeface="Times New Roman" panose="02020603050405020304" pitchFamily="18" charset="0"/>
                <a:cs typeface="Times New Roman" panose="02020603050405020304" pitchFamily="18" charset="0"/>
              </a:rPr>
              <a:t>and Subtracts it out</a:t>
            </a:r>
          </a:p>
        </p:txBody>
      </p:sp>
      <p:sp>
        <p:nvSpPr>
          <p:cNvPr id="5" name="Rectangle 4">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DC6A7023-7E90-429A-B457-32BBBAC092F9}"/>
              </a:ext>
            </a:extLst>
          </p:cNvPr>
          <p:cNvSpPr/>
          <p:nvPr/>
        </p:nvSpPr>
        <p:spPr>
          <a:xfrm>
            <a:off x="3093242" y="5097326"/>
            <a:ext cx="6092825" cy="923330"/>
          </a:xfrm>
          <a:prstGeom prst="rect">
            <a:avLst/>
          </a:prstGeom>
        </p:spPr>
        <p:txBody>
          <a:bodyPr>
            <a:spAutoFit/>
          </a:bodyPr>
          <a:lstStyle/>
          <a:p>
            <a:pPr algn="ctr"/>
            <a:r>
              <a:rPr lang="en-US" dirty="0">
                <a:solidFill>
                  <a:srgbClr val="0A0C0E"/>
                </a:solidFill>
                <a:latin typeface="Times New Roman" panose="02020603050405020304" pitchFamily="18" charset="0"/>
                <a:cs typeface="Times New Roman" panose="02020603050405020304" pitchFamily="18" charset="0"/>
              </a:rPr>
              <a:t>Some of Signal A Uninvitedly Resides in Signal B</a:t>
            </a:r>
          </a:p>
          <a:p>
            <a:pPr algn="ctr"/>
            <a:r>
              <a:rPr lang="en-US" dirty="0">
                <a:solidFill>
                  <a:srgbClr val="0A0C0E"/>
                </a:solidFill>
                <a:latin typeface="Times New Roman" panose="02020603050405020304" pitchFamily="18" charset="0"/>
                <a:cs typeface="Times New Roman" panose="02020603050405020304" pitchFamily="18" charset="0"/>
              </a:rPr>
              <a:t>Canceller Estimates how much of A is in B </a:t>
            </a:r>
          </a:p>
          <a:p>
            <a:pPr algn="ctr"/>
            <a:r>
              <a:rPr lang="en-US" dirty="0">
                <a:solidFill>
                  <a:srgbClr val="0A0C0E"/>
                </a:solidFill>
                <a:latin typeface="Times New Roman" panose="02020603050405020304" pitchFamily="18" charset="0"/>
                <a:cs typeface="Times New Roman" panose="02020603050405020304" pitchFamily="18" charset="0"/>
              </a:rPr>
              <a:t>and Subtracts it out</a:t>
            </a:r>
          </a:p>
        </p:txBody>
      </p:sp>
      <p:sp>
        <p:nvSpPr>
          <p:cNvPr id="6" name="TextBox 5">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3756D5BE-4B7C-4CD5-B95C-91FB5006F600}"/>
              </a:ext>
            </a:extLst>
          </p:cNvPr>
          <p:cNvSpPr txBox="1"/>
          <p:nvPr/>
        </p:nvSpPr>
        <p:spPr>
          <a:xfrm>
            <a:off x="5460431" y="2380180"/>
            <a:ext cx="468903" cy="584775"/>
          </a:xfrm>
          <a:prstGeom prst="rect">
            <a:avLst/>
          </a:prstGeom>
          <a:noFill/>
        </p:spPr>
        <p:txBody>
          <a:bodyPr wrap="square" rtlCol="0">
            <a:spAutoFit/>
          </a:bodyPr>
          <a:lstStyle/>
          <a:p>
            <a:r>
              <a:rPr lang="en-US" sz="3200" dirty="0">
                <a:solidFill>
                  <a:srgbClr val="0A0C0E"/>
                </a:solidFill>
                <a:latin typeface="Times New Roman" panose="02020603050405020304" pitchFamily="18" charset="0"/>
                <a:cs typeface="Times New Roman" panose="02020603050405020304" pitchFamily="18" charset="0"/>
              </a:rPr>
              <a:t>-</a:t>
            </a:r>
          </a:p>
        </p:txBody>
      </p:sp>
      <p:sp>
        <p:nvSpPr>
          <p:cNvPr id="7" name="TextBox 6">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2B2C6FF9-B130-4E5A-9DB7-28E680585BB1}"/>
              </a:ext>
            </a:extLst>
          </p:cNvPr>
          <p:cNvSpPr txBox="1"/>
          <p:nvPr/>
        </p:nvSpPr>
        <p:spPr>
          <a:xfrm>
            <a:off x="5456139" y="4113568"/>
            <a:ext cx="320922" cy="584775"/>
          </a:xfrm>
          <a:prstGeom prst="rect">
            <a:avLst/>
          </a:prstGeom>
          <a:noFill/>
        </p:spPr>
        <p:txBody>
          <a:bodyPr wrap="none" rtlCol="0">
            <a:spAutoFit/>
          </a:bodyPr>
          <a:lstStyle/>
          <a:p>
            <a:r>
              <a:rPr lang="en-US" sz="3200"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145260897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88067" name="Picture 2">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89C38912-6C62-4520-9E30-3B86FED6281A}"/>
              </a:ext>
            </a:extLst>
          </p:cNvPr>
          <p:cNvPicPr>
            <a:picLocks noChangeAspect="1" noChangeArrowheads="1"/>
          </p:cNvPicPr>
          <p:nvPr/>
        </p:nvPicPr>
        <p:blipFill>
          <a:blip r:embed="rId2">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rcRect/>
          <a:stretch>
            <a:fillRect/>
          </a:stretch>
        </p:blipFill>
        <p:spPr bwMode="auto">
          <a:xfrm>
            <a:off x="1674812" y="1295400"/>
            <a:ext cx="9393539" cy="5041899"/>
          </a:xfrm>
          <a:prstGeom prst="rect">
            <a:avLst/>
          </a:prstGeom>
          <a:noFill/>
          <a:ln>
            <a:noFill/>
          </a:ln>
          <a:extLst>
            <a:ext uri="{909E8E84-426E-40DD-AFC4-6F175D3DCCD1}">
              <a14:hiddenFil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pic>
      <p:sp>
        <p:nvSpPr>
          <p:cNvPr id="4" name="Slide Number Placeholder 3">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917D0B3D-2054-4D6A-B19A-E0494AB43591}"/>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9A3E7C65-77D8-44B6-9B67-4C961D6CDEF9}" type="slidenum">
              <a:rPr lang="en-US" altLang="en-US" sz="1600">
                <a:solidFill>
                  <a:schemeClr val="tx1">
                    <a:lumMod val="60000"/>
                    <a:lumOff val="40000"/>
                  </a:schemeClr>
                </a:solidFill>
                <a:latin typeface="Franklin Gothic Book" panose="020B0503020102020204" pitchFamily="34" charset="0"/>
              </a:rPr>
              <a:pPr eaLnBrk="1" hangingPunct="1"/>
              <a:t>42</a:t>
            </a:fld>
            <a:endParaRPr lang="en-US" altLang="en-US" sz="1600" dirty="0">
              <a:solidFill>
                <a:schemeClr val="tx1">
                  <a:lumMod val="60000"/>
                  <a:lumOff val="40000"/>
                </a:schemeClr>
              </a:solidFill>
              <a:latin typeface="Franklin Gothic Book" panose="020B0503020102020204" pitchFamily="34" charset="0"/>
            </a:endParaRPr>
          </a:p>
        </p:txBody>
      </p:sp>
      <p:sp>
        <p:nvSpPr>
          <p:cNvPr id="2" name="Rectangle 1">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CAFC2A13-78E8-44C6-AF2D-0B3F2388217A}"/>
              </a:ext>
            </a:extLst>
          </p:cNvPr>
          <p:cNvSpPr/>
          <p:nvPr/>
        </p:nvSpPr>
        <p:spPr>
          <a:xfrm>
            <a:off x="3461543" y="228600"/>
            <a:ext cx="6092825" cy="954107"/>
          </a:xfrm>
          <a:prstGeom prst="rect">
            <a:avLst/>
          </a:prstGeom>
        </p:spPr>
        <p:txBody>
          <a:bodyPr>
            <a:spAutoFit/>
          </a:bodyPr>
          <a:lstStyle/>
          <a:p>
            <a:pPr algn="ctr"/>
            <a:r>
              <a:rPr lang="en-US" sz="2800" dirty="0">
                <a:solidFill>
                  <a:srgbClr val="0A0C0E"/>
                </a:solidFill>
                <a:latin typeface="Times New Roman" panose="02020603050405020304" pitchFamily="18" charset="0"/>
                <a:cs typeface="Times New Roman" panose="02020603050405020304" pitchFamily="18" charset="0"/>
              </a:rPr>
              <a:t>Crosstalk Between Channels k and –k</a:t>
            </a:r>
            <a:br>
              <a:rPr lang="en-US" sz="2800" dirty="0">
                <a:solidFill>
                  <a:srgbClr val="0A0C0E"/>
                </a:solidFill>
                <a:latin typeface="Times New Roman" panose="02020603050405020304" pitchFamily="18" charset="0"/>
                <a:cs typeface="Times New Roman" panose="02020603050405020304" pitchFamily="18" charset="0"/>
              </a:rPr>
            </a:br>
            <a:r>
              <a:rPr lang="en-US" sz="2800" dirty="0">
                <a:solidFill>
                  <a:srgbClr val="0A0C0E"/>
                </a:solidFill>
                <a:latin typeface="Times New Roman" panose="02020603050405020304" pitchFamily="18" charset="0"/>
                <a:cs typeface="Times New Roman" panose="02020603050405020304" pitchFamily="18" charset="0"/>
              </a:rPr>
              <a:t>Suppressed by Adaptive Canceller </a:t>
            </a:r>
            <a:endParaRPr lang="en-US" sz="2800" dirty="0"/>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189143288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89090" name="Title 1">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D76A291E-1AC2-41E9-AC6B-BA4D802EABF3}"/>
              </a:ext>
            </a:extLst>
          </p:cNvPr>
          <p:cNvSpPr>
            <a:spLocks noGrp="1"/>
          </p:cNvSpPr>
          <p:nvPr>
            <p:ph type="title"/>
          </p:nvPr>
        </p:nvSpPr>
        <p:spPr>
          <a:xfrm>
            <a:off x="1766596" y="571500"/>
            <a:ext cx="9649486" cy="1143000"/>
          </a:xfrm>
        </p:spPr>
        <p:txBody>
          <a:bodyPr/>
          <a:lstStyle/>
          <a:p>
            <a:pPr algn="ctr" eaLnBrk="1" hangingPunct="1"/>
            <a:r>
              <a:rPr lang="en-US" altLang="en-US" sz="3200" b="0" dirty="0">
                <a:solidFill>
                  <a:schemeClr val="tx1"/>
                </a:solidFill>
                <a:effectLst/>
                <a:latin typeface="Times New Roman" panose="02020603050405020304" pitchFamily="18" charset="0"/>
                <a:cs typeface="Times New Roman" panose="02020603050405020304" pitchFamily="18" charset="0"/>
              </a:rPr>
              <a:t>Crosstalk Between </a:t>
            </a:r>
            <a:br>
              <a:rPr lang="en-US" altLang="en-US" sz="3200" b="0" dirty="0">
                <a:solidFill>
                  <a:schemeClr val="tx1"/>
                </a:solidFill>
                <a:effectLst/>
                <a:latin typeface="Times New Roman" panose="02020603050405020304" pitchFamily="18" charset="0"/>
                <a:cs typeface="Times New Roman" panose="02020603050405020304" pitchFamily="18" charset="0"/>
              </a:rPr>
            </a:br>
            <a:r>
              <a:rPr lang="en-US" altLang="en-US" sz="3200" b="0" dirty="0">
                <a:solidFill>
                  <a:schemeClr val="tx1"/>
                </a:solidFill>
                <a:effectLst/>
                <a:latin typeface="Times New Roman" panose="02020603050405020304" pitchFamily="18" charset="0"/>
                <a:cs typeface="Times New Roman" panose="02020603050405020304" pitchFamily="18" charset="0"/>
              </a:rPr>
              <a:t>Occupied Channel k and Empty Channel -k</a:t>
            </a:r>
          </a:p>
        </p:txBody>
      </p:sp>
      <p:pic>
        <p:nvPicPr>
          <p:cNvPr id="89091" name="Picture 2">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5F140C69-3296-4EB2-A2EE-786DDADF2A33}"/>
              </a:ext>
            </a:extLst>
          </p:cNvPr>
          <p:cNvPicPr>
            <a:picLocks noChangeAspect="1" noChangeArrowheads="1"/>
          </p:cNvPicPr>
          <p:nvPr/>
        </p:nvPicPr>
        <p:blipFill>
          <a:blip r:embed="rId2">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rcRect/>
          <a:stretch>
            <a:fillRect/>
          </a:stretch>
        </p:blipFill>
        <p:spPr bwMode="auto">
          <a:xfrm>
            <a:off x="1674812" y="1714500"/>
            <a:ext cx="9086179" cy="4876800"/>
          </a:xfrm>
          <a:prstGeom prst="rect">
            <a:avLst/>
          </a:prstGeom>
          <a:noFill/>
          <a:ln>
            <a:noFill/>
          </a:ln>
          <a:extLst>
            <a:ext uri="{909E8E84-426E-40DD-AFC4-6F175D3DCCD1}">
              <a14:hiddenFil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pic>
      <p:sp>
        <p:nvSpPr>
          <p:cNvPr id="4" name="Slide Number Placeholder 3">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1F9D66B2-57EF-4C8B-8291-AB152AF85B93}"/>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F1ABC014-616B-4C7D-832A-AE5DA0845E15}" type="slidenum">
              <a:rPr lang="en-US" altLang="en-US" sz="1600">
                <a:solidFill>
                  <a:schemeClr val="tx1">
                    <a:lumMod val="60000"/>
                    <a:lumOff val="40000"/>
                  </a:schemeClr>
                </a:solidFill>
                <a:latin typeface="Franklin Gothic Book" panose="020B0503020102020204" pitchFamily="34" charset="0"/>
              </a:rPr>
              <a:pPr eaLnBrk="1" hangingPunct="1"/>
              <a:t>43</a:t>
            </a:fld>
            <a:endParaRPr lang="en-US" altLang="en-US" sz="1600" dirty="0">
              <a:solidFill>
                <a:schemeClr val="tx1">
                  <a:lumMod val="60000"/>
                  <a:lumOff val="40000"/>
                </a:schemeClr>
              </a:solidFill>
              <a:latin typeface="Franklin Gothic Book" panose="020B0503020102020204" pitchFamily="34" charset="0"/>
            </a:endParaRPr>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195060599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0114" name="Title 1">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2DD1A9AC-01B6-44A2-AEC6-3B1DCC284DFE}"/>
              </a:ext>
            </a:extLst>
          </p:cNvPr>
          <p:cNvSpPr>
            <a:spLocks noGrp="1"/>
          </p:cNvSpPr>
          <p:nvPr>
            <p:ph type="title"/>
          </p:nvPr>
        </p:nvSpPr>
        <p:spPr>
          <a:xfrm>
            <a:off x="531812" y="76200"/>
            <a:ext cx="11555440" cy="1128530"/>
          </a:xfrm>
        </p:spPr>
        <p:txBody>
          <a:bodyPr/>
          <a:lstStyle/>
          <a:p>
            <a:pPr algn="ctr" eaLnBrk="1" hangingPunct="1"/>
            <a:r>
              <a:rPr lang="en-US" altLang="en-US" sz="2800" b="0" dirty="0">
                <a:solidFill>
                  <a:schemeClr val="tx1"/>
                </a:solidFill>
                <a:effectLst/>
                <a:latin typeface="Times New Roman" panose="02020603050405020304" pitchFamily="18" charset="0"/>
                <a:cs typeface="Times New Roman" panose="02020603050405020304" pitchFamily="18" charset="0"/>
              </a:rPr>
              <a:t>Constellation after Gradient Descent </a:t>
            </a:r>
            <a:br>
              <a:rPr lang="en-US" altLang="en-US" sz="2800" b="0" dirty="0">
                <a:solidFill>
                  <a:schemeClr val="tx1"/>
                </a:solidFill>
                <a:effectLst/>
                <a:latin typeface="Times New Roman" panose="02020603050405020304" pitchFamily="18" charset="0"/>
                <a:cs typeface="Times New Roman" panose="02020603050405020304" pitchFamily="18" charset="0"/>
              </a:rPr>
            </a:br>
            <a:r>
              <a:rPr lang="en-US" altLang="en-US" sz="2800" b="0" dirty="0">
                <a:solidFill>
                  <a:schemeClr val="tx1"/>
                </a:solidFill>
                <a:effectLst/>
                <a:latin typeface="Times New Roman" panose="02020603050405020304" pitchFamily="18" charset="0"/>
                <a:cs typeface="Times New Roman" panose="02020603050405020304" pitchFamily="18" charset="0"/>
              </a:rPr>
              <a:t>Suppression of Gain and Phase Imbalance</a:t>
            </a:r>
          </a:p>
        </p:txBody>
      </p:sp>
      <p:pic>
        <p:nvPicPr>
          <p:cNvPr id="90115" name="Picture 2">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82B16D80-2A82-436E-8D30-80A1302D5BCE}"/>
              </a:ext>
            </a:extLst>
          </p:cNvPr>
          <p:cNvPicPr>
            <a:picLocks noChangeAspect="1" noChangeArrowheads="1"/>
          </p:cNvPicPr>
          <p:nvPr/>
        </p:nvPicPr>
        <p:blipFill>
          <a:blip r:embed="rId2">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rcRect/>
          <a:stretch>
            <a:fillRect/>
          </a:stretch>
        </p:blipFill>
        <p:spPr bwMode="auto">
          <a:xfrm>
            <a:off x="1217612" y="1204730"/>
            <a:ext cx="9612235" cy="5110346"/>
          </a:xfrm>
          <a:prstGeom prst="rect">
            <a:avLst/>
          </a:prstGeom>
          <a:noFill/>
          <a:ln>
            <a:noFill/>
          </a:ln>
          <a:extLst>
            <a:ext uri="{909E8E84-426E-40DD-AFC4-6F175D3DCCD1}">
              <a14:hiddenFil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pic>
      <p:sp>
        <p:nvSpPr>
          <p:cNvPr id="4" name="Slide Number Placeholder 3">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320B6EA6-4DEB-4D3F-92E0-11902F59CCCA}"/>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A71A52AA-9995-4AB1-AEA6-9EEDA548B597}" type="slidenum">
              <a:rPr lang="en-US" altLang="en-US" sz="1600">
                <a:solidFill>
                  <a:schemeClr val="tx1">
                    <a:lumMod val="60000"/>
                    <a:lumOff val="40000"/>
                  </a:schemeClr>
                </a:solidFill>
                <a:latin typeface="Franklin Gothic Book" panose="020B0503020102020204" pitchFamily="34" charset="0"/>
              </a:rPr>
              <a:pPr eaLnBrk="1" hangingPunct="1"/>
              <a:t>44</a:t>
            </a:fld>
            <a:endParaRPr lang="en-US" altLang="en-US" sz="1600" dirty="0">
              <a:solidFill>
                <a:schemeClr val="tx1">
                  <a:lumMod val="60000"/>
                  <a:lumOff val="40000"/>
                </a:schemeClr>
              </a:solidFill>
              <a:latin typeface="Franklin Gothic Book" panose="020B0503020102020204" pitchFamily="34" charset="0"/>
            </a:endParaRPr>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173619586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5234" name="Rectangle 2">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78D31203-DF79-427C-884B-D0FCB26F8E49}"/>
              </a:ext>
            </a:extLst>
          </p:cNvPr>
          <p:cNvSpPr>
            <a:spLocks noGrp="1" noChangeArrowheads="1"/>
          </p:cNvSpPr>
          <p:nvPr>
            <p:ph type="title"/>
          </p:nvPr>
        </p:nvSpPr>
        <p:spPr>
          <a:xfrm>
            <a:off x="2556933" y="304800"/>
            <a:ext cx="7715717" cy="1066800"/>
          </a:xfrm>
          <a:noFill/>
        </p:spPr>
        <p:txBody>
          <a:bodyPr/>
          <a:lstStyle/>
          <a:p>
            <a:pPr algn="ctr" eaLnBrk="1" hangingPunct="1"/>
            <a:r>
              <a:rPr lang="en-US" altLang="en-US" sz="3200" b="0" dirty="0">
                <a:ln w="0"/>
                <a:solidFill>
                  <a:srgbClr val="0A0C0E"/>
                </a:solidFill>
                <a:effectLst/>
                <a:latin typeface="Times New Roman" panose="02020603050405020304" pitchFamily="18" charset="0"/>
                <a:cs typeface="Times New Roman" panose="02020603050405020304" pitchFamily="18" charset="0"/>
              </a:rPr>
              <a:t>Start of the Modern era </a:t>
            </a:r>
            <a:br>
              <a:rPr lang="en-US" altLang="en-US" sz="3200" b="0" dirty="0">
                <a:ln w="0"/>
                <a:solidFill>
                  <a:srgbClr val="0A0C0E"/>
                </a:solidFill>
                <a:effectLst/>
                <a:latin typeface="Times New Roman" panose="02020603050405020304" pitchFamily="18" charset="0"/>
                <a:cs typeface="Times New Roman" panose="02020603050405020304" pitchFamily="18" charset="0"/>
              </a:rPr>
            </a:br>
            <a:r>
              <a:rPr lang="en-US" altLang="en-US" sz="3200" b="0" dirty="0">
                <a:ln w="0"/>
                <a:solidFill>
                  <a:srgbClr val="0A0C0E"/>
                </a:solidFill>
                <a:effectLst/>
                <a:latin typeface="Times New Roman" panose="02020603050405020304" pitchFamily="18" charset="0"/>
                <a:cs typeface="Times New Roman" panose="02020603050405020304" pitchFamily="18" charset="0"/>
              </a:rPr>
              <a:t>Digital Modulation, ADC and DSP Insertion</a:t>
            </a:r>
          </a:p>
        </p:txBody>
      </p:sp>
      <p:graphicFrame>
        <p:nvGraphicFramePr>
          <p:cNvPr id="95235" name="Object 3">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1051623A-FC57-4BC3-B720-F32E5E413AA5}"/>
              </a:ext>
            </a:extLst>
          </p:cNvPr>
          <p:cNvGraphicFramePr>
            <a:graphicFrameLocks noChangeAspect="1"/>
          </p:cNvGraphicFramePr>
          <p:nvPr>
            <p:extLst>
              <p:ext uri="{D42A27DB-BD31-4B8C-83A1-F6EECF244321}">
                <p14:modId xmlns:p14="http://schemas.microsoft.com/office/powerpoint/2010/main" xmlns:p="http://schemas.openxmlformats.org/presentationml/2006/main" xmlns:r="http://schemas.openxmlformats.org/officeDocument/2006/relationships" xmlns:a="http://schemas.openxmlformats.org/drawingml/2006/main" xmlns="" val="2526939335"/>
              </p:ext>
            </p:extLst>
          </p:nvPr>
        </p:nvGraphicFramePr>
        <p:xfrm>
          <a:off x="1751012" y="2057400"/>
          <a:ext cx="9327561" cy="3267075"/>
        </p:xfrm>
        <a:graphic>
          <a:graphicData uri="http://schemas.openxmlformats.org/presentationml/2006/ole">
            <p:oleObj spid="_x0000_s100412" name="CorelDRAW" r:id="rId3" imgW="8597900" imgH="3009900" progId="">
              <p:embed/>
            </p:oleObj>
          </a:graphicData>
        </a:graphic>
      </p:graphicFrame>
      <p:sp>
        <p:nvSpPr>
          <p:cNvPr id="229380" name="Text Box 4">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8B1BD30D-9D0B-4AF7-8244-E3925821A188}"/>
              </a:ext>
            </a:extLst>
          </p:cNvPr>
          <p:cNvSpPr txBox="1">
            <a:spLocks noChangeArrowheads="1"/>
          </p:cNvSpPr>
          <p:nvPr/>
        </p:nvSpPr>
        <p:spPr bwMode="auto">
          <a:xfrm>
            <a:off x="3427412" y="5706466"/>
            <a:ext cx="6714723" cy="523220"/>
          </a:xfrm>
          <a:prstGeom prst="rect">
            <a:avLst/>
          </a:prstGeom>
          <a:noFill/>
          <a:ln>
            <a:noFill/>
          </a:ln>
          <a:extLst>
            <a:ext uri="{909E8E84-426E-40DD-AFC4-6F175D3DCCD1}">
              <a14:hiddenFil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2800" dirty="0">
                <a:solidFill>
                  <a:schemeClr val="tx1">
                    <a:lumMod val="75000"/>
                  </a:schemeClr>
                </a:solidFill>
                <a:latin typeface="Times New Roman" panose="02020603050405020304" pitchFamily="18" charset="0"/>
                <a:cs typeface="Times New Roman" panose="02020603050405020304" pitchFamily="18" charset="0"/>
              </a:rPr>
              <a:t>Oh no! Another Oscillator (Sampling Clock)!</a:t>
            </a:r>
          </a:p>
        </p:txBody>
      </p:sp>
      <p:sp>
        <p:nvSpPr>
          <p:cNvPr id="2" name="Slide Number Placeholder 1">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D3942447-F28F-47CC-9E88-DED3FC7F75A5}"/>
              </a:ext>
            </a:extLst>
          </p:cNvPr>
          <p:cNvSpPr>
            <a:spLocks noGrp="1"/>
          </p:cNvSpPr>
          <p:nvPr>
            <p:ph type="sldNum" sz="quarter" idx="11"/>
          </p:nvPr>
        </p:nvSpPr>
        <p:spPr/>
        <p:txBody>
          <a:bodyPr/>
          <a:lstStyle/>
          <a:p>
            <a:fld id="{F36C87F6-986D-49E6-AF40-1B3A1EE8064D}" type="slidenum">
              <a:rPr lang="en-US" sz="1600" smtClean="0"/>
              <a:pPr/>
              <a:t>45</a:t>
            </a:fld>
            <a:endParaRPr lang="en-US" sz="1600" dirty="0"/>
          </a:p>
        </p:txBody>
      </p:sp>
      <p:sp>
        <p:nvSpPr>
          <p:cNvPr id="3" name="TextBox 2">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4F44F075-C0C1-4445-813D-A191B90EF63A}"/>
              </a:ext>
            </a:extLst>
          </p:cNvPr>
          <p:cNvSpPr txBox="1"/>
          <p:nvPr/>
        </p:nvSpPr>
        <p:spPr>
          <a:xfrm>
            <a:off x="7237412" y="1723927"/>
            <a:ext cx="1874231" cy="369332"/>
          </a:xfrm>
          <a:prstGeom prst="rect">
            <a:avLst/>
          </a:prstGeom>
          <a:noFill/>
        </p:spPr>
        <p:txBody>
          <a:bodyPr wrap="none" rtlCol="0">
            <a:spAutoFit/>
          </a:bodyPr>
          <a:lstStyle/>
          <a:p>
            <a:r>
              <a:rPr lang="en-US" dirty="0">
                <a:solidFill>
                  <a:srgbClr val="FF0000"/>
                </a:solidFill>
                <a:latin typeface="Times New Roman" panose="02020603050405020304" pitchFamily="18" charset="0"/>
                <a:cs typeface="Times New Roman" panose="02020603050405020304" pitchFamily="18" charset="0"/>
              </a:rPr>
              <a:t>Two Analog Paths</a:t>
            </a:r>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99910297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29380"/>
                                        </p:tgtEl>
                                        <p:attrNameLst>
                                          <p:attrName>style.visibility</p:attrName>
                                        </p:attrNameLst>
                                      </p:cBhvr>
                                      <p:to>
                                        <p:strVal val="visible"/>
                                      </p:to>
                                    </p:set>
                                    <p:anim calcmode="lin" valueType="num">
                                      <p:cBhvr additive="base">
                                        <p:cTn id="7" dur="1000" fill="hold"/>
                                        <p:tgtEl>
                                          <p:spTgt spid="229380"/>
                                        </p:tgtEl>
                                        <p:attrNameLst>
                                          <p:attrName>ppt_x</p:attrName>
                                        </p:attrNameLst>
                                      </p:cBhvr>
                                      <p:tavLst>
                                        <p:tav tm="0">
                                          <p:val>
                                            <p:strVal val="#ppt_x"/>
                                          </p:val>
                                        </p:tav>
                                        <p:tav tm="100000">
                                          <p:val>
                                            <p:strVal val="#ppt_x"/>
                                          </p:val>
                                        </p:tav>
                                      </p:tavLst>
                                    </p:anim>
                                    <p:anim calcmode="lin" valueType="num">
                                      <p:cBhvr additive="base">
                                        <p:cTn id="8" dur="1000" fill="hold"/>
                                        <p:tgtEl>
                                          <p:spTgt spid="22938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9380" grpId="0"/>
    </p:bldLst>
  </p:timing>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547398" y="653642"/>
            <a:ext cx="7217308" cy="2869630"/>
          </a:xfrm>
          <a:prstGeom prst="rect">
            <a:avLst/>
          </a:prstGeom>
        </p:spPr>
      </p:pic>
      <p:pic>
        <p:nvPicPr>
          <p:cNvPr id="5" name="Picture 4"/>
          <p:cNvPicPr>
            <a:picLocks noChangeAspect="1"/>
          </p:cNvPicPr>
          <p:nvPr/>
        </p:nvPicPr>
        <p:blipFill>
          <a:blip r:embed="rId3"/>
          <a:stretch>
            <a:fillRect/>
          </a:stretch>
        </p:blipFill>
        <p:spPr>
          <a:xfrm>
            <a:off x="2666005" y="3733800"/>
            <a:ext cx="6980093" cy="3011923"/>
          </a:xfrm>
          <a:prstGeom prst="rect">
            <a:avLst/>
          </a:prstGeom>
        </p:spPr>
      </p:pic>
      <p:sp>
        <p:nvSpPr>
          <p:cNvPr id="7" name="Rectangle 6"/>
          <p:cNvSpPr/>
          <p:nvPr/>
        </p:nvSpPr>
        <p:spPr>
          <a:xfrm>
            <a:off x="3355085" y="69359"/>
            <a:ext cx="5601934" cy="522956"/>
          </a:xfrm>
          <a:prstGeom prst="rect">
            <a:avLst/>
          </a:prstGeom>
          <a:noFill/>
        </p:spPr>
        <p:txBody>
          <a:bodyPr wrap="none" lIns="91416" tIns="45708" rIns="91416" bIns="45708">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2799" dirty="0">
                <a:ln/>
                <a:solidFill>
                  <a:srgbClr val="0A0C0E"/>
                </a:solidFill>
                <a:latin typeface="Times New Roman" panose="02020603050405020304" pitchFamily="18" charset="0"/>
                <a:cs typeface="Times New Roman" panose="02020603050405020304" pitchFamily="18" charset="0"/>
              </a:rPr>
              <a:t>Non Linear Effect of Filter Imbalance</a:t>
            </a:r>
          </a:p>
        </p:txBody>
      </p:sp>
      <p:sp>
        <p:nvSpPr>
          <p:cNvPr id="3" name="TextBox 2">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0A14E5E3-FB73-4704-8A5D-9213152712CE}"/>
              </a:ext>
            </a:extLst>
          </p:cNvPr>
          <p:cNvSpPr txBox="1"/>
          <p:nvPr/>
        </p:nvSpPr>
        <p:spPr>
          <a:xfrm>
            <a:off x="11620446" y="5715000"/>
            <a:ext cx="533400" cy="338554"/>
          </a:xfrm>
          <a:prstGeom prst="rect">
            <a:avLst/>
          </a:prstGeom>
          <a:noFill/>
        </p:spPr>
        <p:txBody>
          <a:bodyPr wrap="square" rtlCol="0">
            <a:spAutoFit/>
          </a:bodyPr>
          <a:lstStyle/>
          <a:p>
            <a:r>
              <a:rPr lang="en-US" sz="1600" dirty="0">
                <a:solidFill>
                  <a:schemeClr val="tx1">
                    <a:lumMod val="60000"/>
                    <a:lumOff val="40000"/>
                  </a:schemeClr>
                </a:solidFill>
              </a:rPr>
              <a:t>46</a:t>
            </a:r>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69416234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308695" y="471899"/>
            <a:ext cx="10658807" cy="6211997"/>
          </a:xfrm>
          <a:prstGeom prst="rect">
            <a:avLst/>
          </a:prstGeom>
        </p:spPr>
      </p:pic>
      <p:sp>
        <p:nvSpPr>
          <p:cNvPr id="3" name="Rectangle 2"/>
          <p:cNvSpPr/>
          <p:nvPr/>
        </p:nvSpPr>
        <p:spPr>
          <a:xfrm>
            <a:off x="4798548" y="1033281"/>
            <a:ext cx="4006274" cy="923090"/>
          </a:xfrm>
          <a:prstGeom prst="rect">
            <a:avLst/>
          </a:prstGeom>
        </p:spPr>
        <p:txBody>
          <a:bodyPr wrap="square">
            <a:spAutoFit/>
          </a:bodyPr>
          <a:lstStyle/>
          <a:p>
            <a:pPr marL="228531">
              <a:lnSpc>
                <a:spcPct val="150000"/>
              </a:lnSpc>
            </a:pPr>
            <a:r>
              <a:rPr lang="en-US" sz="1799" dirty="0">
                <a:solidFill>
                  <a:srgbClr val="000000"/>
                </a:solidFill>
                <a:latin typeface="Times New Roman" panose="02020603050405020304" pitchFamily="18" charset="0"/>
                <a:ea typeface="Times New Roman" panose="02020603050405020304" pitchFamily="18" charset="0"/>
              </a:rPr>
              <a:t>[bb1, aa1] = cheby1(5, 0.1, 20.2/50);	</a:t>
            </a:r>
          </a:p>
          <a:p>
            <a:pPr marL="228531">
              <a:lnSpc>
                <a:spcPct val="150000"/>
              </a:lnSpc>
            </a:pPr>
            <a:r>
              <a:rPr lang="en-US" sz="1799" dirty="0">
                <a:solidFill>
                  <a:srgbClr val="000000"/>
                </a:solidFill>
                <a:latin typeface="Times New Roman" panose="02020603050405020304" pitchFamily="18" charset="0"/>
                <a:ea typeface="Times New Roman" panose="02020603050405020304" pitchFamily="18" charset="0"/>
              </a:rPr>
              <a:t>[bb2, aa2] = cheby1(5, 0.1, 20.0/50);</a:t>
            </a:r>
            <a:endParaRPr lang="en-US" sz="2799" dirty="0">
              <a:latin typeface="Times New Roman" panose="02020603050405020304" pitchFamily="18" charset="0"/>
              <a:ea typeface="Times New Roman" panose="02020603050405020304" pitchFamily="18" charset="0"/>
            </a:endParaRPr>
          </a:p>
        </p:txBody>
      </p:sp>
      <p:sp>
        <p:nvSpPr>
          <p:cNvPr id="4" name="TextBox 3"/>
          <p:cNvSpPr txBox="1"/>
          <p:nvPr/>
        </p:nvSpPr>
        <p:spPr>
          <a:xfrm>
            <a:off x="4106043" y="102695"/>
            <a:ext cx="5481052" cy="369204"/>
          </a:xfrm>
          <a:prstGeom prst="rect">
            <a:avLst/>
          </a:prstGeom>
          <a:noFill/>
        </p:spPr>
        <p:txBody>
          <a:bodyPr wrap="none" rtlCol="0">
            <a:spAutoFit/>
          </a:bodyPr>
          <a:lstStyle/>
          <a:p>
            <a:r>
              <a:rPr lang="en-US" sz="1799" dirty="0">
                <a:solidFill>
                  <a:srgbClr val="0A0C0E"/>
                </a:solidFill>
                <a:latin typeface="Times New Roman" panose="02020603050405020304" pitchFamily="18" charset="0"/>
                <a:cs typeface="Times New Roman" panose="02020603050405020304" pitchFamily="18" charset="0"/>
              </a:rPr>
              <a:t>1% Change in Analog Filter Bandwidths in I and Q Paths</a:t>
            </a:r>
          </a:p>
        </p:txBody>
      </p:sp>
      <p:sp>
        <p:nvSpPr>
          <p:cNvPr id="5" name="TextBox 4">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55E56ABF-2902-435B-A84B-90DC98931B8A}"/>
              </a:ext>
            </a:extLst>
          </p:cNvPr>
          <p:cNvSpPr txBox="1"/>
          <p:nvPr/>
        </p:nvSpPr>
        <p:spPr>
          <a:xfrm>
            <a:off x="11574446" y="5791200"/>
            <a:ext cx="393056" cy="338554"/>
          </a:xfrm>
          <a:prstGeom prst="rect">
            <a:avLst/>
          </a:prstGeom>
          <a:noFill/>
        </p:spPr>
        <p:txBody>
          <a:bodyPr wrap="none" rtlCol="0">
            <a:spAutoFit/>
          </a:bodyPr>
          <a:lstStyle/>
          <a:p>
            <a:r>
              <a:rPr lang="en-US" sz="1600" dirty="0">
                <a:solidFill>
                  <a:schemeClr val="tx1">
                    <a:lumMod val="60000"/>
                    <a:lumOff val="40000"/>
                  </a:schemeClr>
                </a:solidFill>
              </a:rPr>
              <a:t>47</a:t>
            </a:r>
          </a:p>
        </p:txBody>
      </p:sp>
      <p:sp>
        <p:nvSpPr>
          <p:cNvPr id="6" name="TextBox 5">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4212A754-E400-4B38-A6D4-15BDE02559F4}"/>
              </a:ext>
            </a:extLst>
          </p:cNvPr>
          <p:cNvSpPr txBox="1"/>
          <p:nvPr/>
        </p:nvSpPr>
        <p:spPr>
          <a:xfrm>
            <a:off x="1903412" y="2514600"/>
            <a:ext cx="1523174"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0.1 dB </a:t>
            </a:r>
            <a:r>
              <a:rPr lang="en-US" dirty="0">
                <a:sym typeface="Symbol" panose="05050102010706020507" pitchFamily="18" charset="2"/>
              </a:rPr>
              <a:t></a:t>
            </a:r>
            <a:r>
              <a:rPr lang="en-US" dirty="0">
                <a:latin typeface="Times New Roman" panose="02020603050405020304" pitchFamily="18" charset="0"/>
                <a:cs typeface="Times New Roman" panose="02020603050405020304" pitchFamily="18" charset="0"/>
              </a:rPr>
              <a:t>1.1 %</a:t>
            </a:r>
          </a:p>
        </p:txBody>
      </p:sp>
      <p:sp>
        <p:nvSpPr>
          <p:cNvPr id="7" name="TextBox 6">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29B885F8-5A91-42AF-B3DC-079BE5D342A7}"/>
              </a:ext>
            </a:extLst>
          </p:cNvPr>
          <p:cNvSpPr txBox="1"/>
          <p:nvPr/>
        </p:nvSpPr>
        <p:spPr>
          <a:xfrm>
            <a:off x="1903412" y="3208565"/>
            <a:ext cx="1085554"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err</a:t>
            </a:r>
            <a:r>
              <a:rPr lang="en-US" dirty="0">
                <a:sym typeface="Symbol" panose="05050102010706020507" pitchFamily="18" charset="2"/>
              </a:rPr>
              <a:t> &lt;</a:t>
            </a:r>
            <a:r>
              <a:rPr lang="en-US" dirty="0">
                <a:latin typeface="Times New Roman" panose="02020603050405020304" pitchFamily="18" charset="0"/>
                <a:cs typeface="Times New Roman" panose="02020603050405020304" pitchFamily="18" charset="0"/>
                <a:sym typeface="Symbol" panose="05050102010706020507" pitchFamily="18" charset="2"/>
              </a:rPr>
              <a:t>0.4%</a:t>
            </a:r>
            <a:endParaRPr lang="en-US"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DA64FFD1-1E8C-4FD0-97A3-3889831352C2}"/>
              </a:ext>
            </a:extLst>
          </p:cNvPr>
          <p:cNvSpPr txBox="1"/>
          <p:nvPr/>
        </p:nvSpPr>
        <p:spPr>
          <a:xfrm>
            <a:off x="4533115" y="4800600"/>
            <a:ext cx="2268570" cy="369332"/>
          </a:xfrm>
          <a:prstGeom prst="rect">
            <a:avLst/>
          </a:prstGeom>
          <a:noFill/>
        </p:spPr>
        <p:txBody>
          <a:bodyPr wrap="none" rtlCol="0">
            <a:spAutoFit/>
          </a:bodyPr>
          <a:lstStyle/>
          <a:p>
            <a:r>
              <a:rPr lang="en-US" dirty="0">
                <a:solidFill>
                  <a:srgbClr val="0A0C0E"/>
                </a:solidFill>
                <a:latin typeface="Times New Roman" panose="02020603050405020304" pitchFamily="18" charset="0"/>
                <a:cs typeface="Times New Roman" panose="02020603050405020304" pitchFamily="18" charset="0"/>
              </a:rPr>
              <a:t>-25 dB Spectral Image</a:t>
            </a:r>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2986447886"/>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370012" y="999530"/>
            <a:ext cx="10537294" cy="5854850"/>
          </a:xfrm>
          <a:prstGeom prst="rect">
            <a:avLst/>
          </a:prstGeom>
        </p:spPr>
      </p:pic>
      <p:sp>
        <p:nvSpPr>
          <p:cNvPr id="3" name="TextBox 2">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B6C6E5FD-FCCD-46AF-B498-2EA2F65EB4E0}"/>
              </a:ext>
            </a:extLst>
          </p:cNvPr>
          <p:cNvSpPr txBox="1"/>
          <p:nvPr/>
        </p:nvSpPr>
        <p:spPr>
          <a:xfrm>
            <a:off x="1674812" y="0"/>
            <a:ext cx="9448800" cy="1015663"/>
          </a:xfrm>
          <a:prstGeom prst="rect">
            <a:avLst/>
          </a:prstGeom>
          <a:noFill/>
        </p:spPr>
        <p:txBody>
          <a:bodyPr wrap="square" rtlCol="0">
            <a:spAutoFit/>
          </a:bodyPr>
          <a:lstStyle/>
          <a:p>
            <a:pPr algn="ctr"/>
            <a:r>
              <a:rPr lang="en-US" sz="2000" dirty="0">
                <a:latin typeface="Times New Roman" panose="02020603050405020304" pitchFamily="18" charset="0"/>
                <a:cs typeface="Times New Roman" panose="02020603050405020304" pitchFamily="18" charset="0"/>
              </a:rPr>
              <a:t>Spectrum of OFDM Input Signal Set: </a:t>
            </a:r>
          </a:p>
          <a:p>
            <a:pPr algn="ctr"/>
            <a:r>
              <a:rPr lang="en-US" sz="2000" dirty="0">
                <a:latin typeface="Times New Roman" panose="02020603050405020304" pitchFamily="18" charset="0"/>
                <a:cs typeface="Times New Roman" panose="02020603050405020304" pitchFamily="18" charset="0"/>
              </a:rPr>
              <a:t>Every 4-th Bin in Positive Frequencies Occupied, All Bins in Negative Frequencies Empty</a:t>
            </a:r>
          </a:p>
          <a:p>
            <a:pPr algn="ctr"/>
            <a:r>
              <a:rPr lang="en-US" sz="2000" dirty="0">
                <a:latin typeface="Times New Roman" panose="02020603050405020304" pitchFamily="18" charset="0"/>
                <a:cs typeface="Times New Roman" panose="02020603050405020304" pitchFamily="18" charset="0"/>
              </a:rPr>
              <a:t>At Output, All Occupied Negative Frequency Bins are Due to Filter Imbalance </a:t>
            </a:r>
          </a:p>
        </p:txBody>
      </p:sp>
      <p:sp>
        <p:nvSpPr>
          <p:cNvPr id="4" name="TextBox 3">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4001F2F4-3967-4B74-BC57-5EF7BCABDEB1}"/>
              </a:ext>
            </a:extLst>
          </p:cNvPr>
          <p:cNvSpPr txBox="1"/>
          <p:nvPr/>
        </p:nvSpPr>
        <p:spPr>
          <a:xfrm>
            <a:off x="3579812" y="2286000"/>
            <a:ext cx="1574534"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Empty at Input</a:t>
            </a:r>
          </a:p>
        </p:txBody>
      </p:sp>
      <p:sp>
        <p:nvSpPr>
          <p:cNvPr id="5" name="Rectangle 4">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5AFB21DE-0CC4-41F6-BBE1-FC0F3CCEE6D3}"/>
              </a:ext>
            </a:extLst>
          </p:cNvPr>
          <p:cNvSpPr/>
          <p:nvPr/>
        </p:nvSpPr>
        <p:spPr>
          <a:xfrm>
            <a:off x="4951412" y="4297687"/>
            <a:ext cx="1836400" cy="646331"/>
          </a:xfrm>
          <a:prstGeom prst="rect">
            <a:avLst/>
          </a:prstGeom>
        </p:spPr>
        <p:txBody>
          <a:bodyPr wrap="none">
            <a:spAutoFit/>
          </a:bodyPr>
          <a:lstStyle/>
          <a:p>
            <a:r>
              <a:rPr lang="en-US" dirty="0"/>
              <a:t> </a:t>
            </a:r>
            <a:r>
              <a:rPr lang="en-US" dirty="0">
                <a:latin typeface="Times New Roman" panose="02020603050405020304" pitchFamily="18" charset="0"/>
                <a:cs typeface="Times New Roman" panose="02020603050405020304" pitchFamily="18" charset="0"/>
              </a:rPr>
              <a:t>Filter Difference </a:t>
            </a:r>
          </a:p>
          <a:p>
            <a:r>
              <a:rPr lang="en-US" dirty="0">
                <a:latin typeface="Times New Roman" panose="02020603050405020304" pitchFamily="18" charset="0"/>
                <a:cs typeface="Times New Roman" panose="02020603050405020304" pitchFamily="18" charset="0"/>
              </a:rPr>
              <a:t>Images at Output</a:t>
            </a:r>
          </a:p>
        </p:txBody>
      </p:sp>
      <p:sp>
        <p:nvSpPr>
          <p:cNvPr id="6" name="Rectangle 5">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97DDD8A6-EFEC-4187-963B-772B453160EE}"/>
              </a:ext>
            </a:extLst>
          </p:cNvPr>
          <p:cNvSpPr/>
          <p:nvPr/>
        </p:nvSpPr>
        <p:spPr>
          <a:xfrm>
            <a:off x="9218612" y="4311134"/>
            <a:ext cx="2094035" cy="369332"/>
          </a:xfrm>
          <a:prstGeom prst="rect">
            <a:avLst/>
          </a:prstGeom>
        </p:spPr>
        <p:txBody>
          <a:bodyPr wrap="none">
            <a:spAutoFit/>
          </a:bodyPr>
          <a:lstStyle/>
          <a:p>
            <a:r>
              <a:rPr lang="en-US" dirty="0">
                <a:latin typeface="Times New Roman" panose="02020603050405020304" pitchFamily="18" charset="0"/>
                <a:cs typeface="Times New Roman" panose="02020603050405020304" pitchFamily="18" charset="0"/>
              </a:rPr>
              <a:t>Filter Sum at Output</a:t>
            </a:r>
          </a:p>
        </p:txBody>
      </p:sp>
      <p:sp>
        <p:nvSpPr>
          <p:cNvPr id="7" name="TextBox 6">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551E4CF7-719B-4A02-903E-1B3443CCD0F1}"/>
              </a:ext>
            </a:extLst>
          </p:cNvPr>
          <p:cNvSpPr txBox="1"/>
          <p:nvPr/>
        </p:nvSpPr>
        <p:spPr>
          <a:xfrm>
            <a:off x="11522148" y="5715000"/>
            <a:ext cx="439663" cy="338554"/>
          </a:xfrm>
          <a:prstGeom prst="rect">
            <a:avLst/>
          </a:prstGeom>
          <a:noFill/>
        </p:spPr>
        <p:txBody>
          <a:bodyPr wrap="square" rtlCol="0">
            <a:spAutoFit/>
          </a:bodyPr>
          <a:lstStyle/>
          <a:p>
            <a:r>
              <a:rPr lang="en-US" sz="1600" dirty="0">
                <a:solidFill>
                  <a:schemeClr val="tx1">
                    <a:lumMod val="60000"/>
                    <a:lumOff val="40000"/>
                  </a:schemeClr>
                </a:solidFill>
              </a:rPr>
              <a:t>48</a:t>
            </a:r>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2453509707"/>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217612" y="838200"/>
            <a:ext cx="10283832" cy="5682651"/>
          </a:xfrm>
          <a:prstGeom prst="rect">
            <a:avLst/>
          </a:prstGeom>
        </p:spPr>
      </p:pic>
      <p:sp>
        <p:nvSpPr>
          <p:cNvPr id="3" name="TextBox 2">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682F6106-393D-484B-9496-0F35700FA50A}"/>
              </a:ext>
            </a:extLst>
          </p:cNvPr>
          <p:cNvSpPr txBox="1"/>
          <p:nvPr/>
        </p:nvSpPr>
        <p:spPr>
          <a:xfrm>
            <a:off x="1141412" y="7203"/>
            <a:ext cx="10016717" cy="830997"/>
          </a:xfrm>
          <a:prstGeom prst="rect">
            <a:avLst/>
          </a:prstGeom>
          <a:noFill/>
        </p:spPr>
        <p:txBody>
          <a:bodyPr wrap="none" rtlCol="0">
            <a:spAutoFit/>
          </a:bodyPr>
          <a:lstStyle/>
          <a:p>
            <a:pPr algn="ctr"/>
            <a:r>
              <a:rPr lang="en-US" sz="2400" dirty="0">
                <a:solidFill>
                  <a:srgbClr val="0A0C0E"/>
                </a:solidFill>
                <a:latin typeface="Times New Roman" panose="02020603050405020304" pitchFamily="18" charset="0"/>
                <a:cs typeface="Times New Roman" panose="02020603050405020304" pitchFamily="18" charset="0"/>
              </a:rPr>
              <a:t>Filter Difference Images Crossover Between Positive and Negative Frequencies</a:t>
            </a:r>
          </a:p>
          <a:p>
            <a:pPr algn="ctr"/>
            <a:r>
              <a:rPr lang="en-US" sz="2400" dirty="0">
                <a:solidFill>
                  <a:srgbClr val="0A0C0E"/>
                </a:solidFill>
                <a:latin typeface="Times New Roman" panose="02020603050405020304" pitchFamily="18" charset="0"/>
                <a:cs typeface="Times New Roman" panose="02020603050405020304" pitchFamily="18" charset="0"/>
              </a:rPr>
              <a:t>Limits Dynamic Range (Constellation Density) of OFDM Signaling  </a:t>
            </a:r>
          </a:p>
        </p:txBody>
      </p:sp>
      <p:sp>
        <p:nvSpPr>
          <p:cNvPr id="4" name="TextBox 3">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4D5322B5-B3B4-4828-B087-45489E6C5B4D}"/>
              </a:ext>
            </a:extLst>
          </p:cNvPr>
          <p:cNvSpPr txBox="1"/>
          <p:nvPr/>
        </p:nvSpPr>
        <p:spPr>
          <a:xfrm>
            <a:off x="11577644" y="5791200"/>
            <a:ext cx="393056" cy="338554"/>
          </a:xfrm>
          <a:prstGeom prst="rect">
            <a:avLst/>
          </a:prstGeom>
          <a:noFill/>
        </p:spPr>
        <p:txBody>
          <a:bodyPr wrap="none" rtlCol="0">
            <a:spAutoFit/>
          </a:bodyPr>
          <a:lstStyle/>
          <a:p>
            <a:r>
              <a:rPr lang="en-US" sz="1600" dirty="0">
                <a:solidFill>
                  <a:schemeClr val="tx1">
                    <a:lumMod val="60000"/>
                    <a:lumOff val="40000"/>
                  </a:schemeClr>
                </a:solidFill>
              </a:rPr>
              <a:t>49</a:t>
            </a:r>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126497150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8434" name="Rectangle 4">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F3873F95-58BA-4704-8E7C-63BED982737C}"/>
              </a:ext>
            </a:extLst>
          </p:cNvPr>
          <p:cNvSpPr>
            <a:spLocks noGrp="1" noChangeArrowheads="1"/>
          </p:cNvSpPr>
          <p:nvPr>
            <p:ph type="title"/>
          </p:nvPr>
        </p:nvSpPr>
        <p:spPr>
          <a:xfrm>
            <a:off x="2360612" y="685800"/>
            <a:ext cx="7772400" cy="762000"/>
          </a:xfrm>
          <a:noFill/>
        </p:spPr>
        <p:txBody>
          <a:bodyPr/>
          <a:lstStyle/>
          <a:p>
            <a:pPr algn="ctr" eaLnBrk="1" hangingPunct="1"/>
            <a:r>
              <a:rPr lang="en-US" altLang="en-US" sz="4400" b="0" dirty="0">
                <a:ln w="0"/>
                <a:solidFill>
                  <a:srgbClr val="0A0C0E"/>
                </a:solidFill>
                <a:effectLst/>
                <a:latin typeface="Times New Roman" panose="02020603050405020304" pitchFamily="18" charset="0"/>
                <a:cs typeface="Times New Roman" panose="02020603050405020304" pitchFamily="18" charset="0"/>
              </a:rPr>
              <a:t>What The Customer Wants</a:t>
            </a:r>
          </a:p>
        </p:txBody>
      </p:sp>
      <p:graphicFrame>
        <p:nvGraphicFramePr>
          <p:cNvPr id="17413" name="Object 5">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E4B3E5A5-A2C7-468C-9860-D04DFE099EAA}"/>
              </a:ext>
            </a:extLst>
          </p:cNvPr>
          <p:cNvGraphicFramePr>
            <a:graphicFrameLocks noChangeAspect="1"/>
          </p:cNvGraphicFramePr>
          <p:nvPr/>
        </p:nvGraphicFramePr>
        <p:xfrm>
          <a:off x="2436813" y="2057401"/>
          <a:ext cx="6869113" cy="3990975"/>
        </p:xfrm>
        <a:graphic>
          <a:graphicData uri="http://schemas.openxmlformats.org/presentationml/2006/ole">
            <p:oleObj spid="_x0000_s75835" name="CorelDRAW" r:id="rId3" imgW="7620000" imgH="4432300" progId="">
              <p:embed/>
            </p:oleObj>
          </a:graphicData>
        </a:graphic>
      </p:graphicFrame>
      <p:sp>
        <p:nvSpPr>
          <p:cNvPr id="2" name="Slide Number Placeholder 1">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233D49BC-07AF-47DA-AF09-DFF4A4174F21}"/>
              </a:ext>
            </a:extLst>
          </p:cNvPr>
          <p:cNvSpPr>
            <a:spLocks noGrp="1"/>
          </p:cNvSpPr>
          <p:nvPr>
            <p:ph type="sldNum" sz="quarter" idx="11"/>
          </p:nvPr>
        </p:nvSpPr>
        <p:spPr/>
        <p:txBody>
          <a:bodyPr/>
          <a:lstStyle/>
          <a:p>
            <a:fld id="{F36C87F6-986D-49E6-AF40-1B3A1EE8064D}" type="slidenum">
              <a:rPr lang="en-US" sz="1600" smtClean="0"/>
              <a:pPr/>
              <a:t>5</a:t>
            </a:fld>
            <a:endParaRPr lang="en-US" sz="1600" dirty="0"/>
          </a:p>
        </p:txBody>
      </p:sp>
      <p:sp>
        <p:nvSpPr>
          <p:cNvPr id="3" name="TextBox 2">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B1E6844E-D6F7-4A2F-94A5-E3A30209419B}"/>
              </a:ext>
            </a:extLst>
          </p:cNvPr>
          <p:cNvSpPr txBox="1"/>
          <p:nvPr/>
        </p:nvSpPr>
        <p:spPr>
          <a:xfrm rot="21171745">
            <a:off x="6718220" y="5559482"/>
            <a:ext cx="2268954" cy="369332"/>
          </a:xfrm>
          <a:prstGeom prst="rect">
            <a:avLst/>
          </a:prstGeom>
          <a:noFill/>
        </p:spPr>
        <p:txBody>
          <a:bodyPr wrap="none" rtlCol="0">
            <a:spAutoFit/>
          </a:bodyPr>
          <a:lstStyle/>
          <a:p>
            <a:r>
              <a:rPr lang="en-US" i="1" dirty="0">
                <a:solidFill>
                  <a:srgbClr val="0A0C0E"/>
                </a:solidFill>
                <a:latin typeface="Times New Roman" panose="02020603050405020304" pitchFamily="18" charset="0"/>
                <a:cs typeface="Times New Roman" panose="02020603050405020304" pitchFamily="18" charset="0"/>
              </a:rPr>
              <a:t>New Yorker Magazine</a:t>
            </a:r>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298024400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17413"/>
                                        </p:tgtEl>
                                        <p:attrNameLst>
                                          <p:attrName>style.visibility</p:attrName>
                                        </p:attrNameLst>
                                      </p:cBhvr>
                                      <p:to>
                                        <p:strVal val="visible"/>
                                      </p:to>
                                    </p:set>
                                    <p:anim calcmode="lin" valueType="num">
                                      <p:cBhvr additive="base">
                                        <p:cTn id="7" dur="1000" fill="hold"/>
                                        <p:tgtEl>
                                          <p:spTgt spid="17413"/>
                                        </p:tgtEl>
                                        <p:attrNameLst>
                                          <p:attrName>ppt_x</p:attrName>
                                        </p:attrNameLst>
                                      </p:cBhvr>
                                      <p:tavLst>
                                        <p:tav tm="0">
                                          <p:val>
                                            <p:strVal val="0-#ppt_w/2"/>
                                          </p:val>
                                        </p:tav>
                                        <p:tav tm="100000">
                                          <p:val>
                                            <p:strVal val="#ppt_x"/>
                                          </p:val>
                                        </p:tav>
                                      </p:tavLst>
                                    </p:anim>
                                    <p:anim calcmode="lin" valueType="num">
                                      <p:cBhvr additive="base">
                                        <p:cTn id="8" dur="1000" fill="hold"/>
                                        <p:tgtEl>
                                          <p:spTgt spid="1741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6258" name="Rectangle 2">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8660AB40-7F1C-4C51-9C7F-D515701A1CCA}"/>
              </a:ext>
            </a:extLst>
          </p:cNvPr>
          <p:cNvSpPr>
            <a:spLocks noGrp="1" noChangeArrowheads="1"/>
          </p:cNvSpPr>
          <p:nvPr>
            <p:ph type="title"/>
          </p:nvPr>
        </p:nvSpPr>
        <p:spPr>
          <a:xfrm>
            <a:off x="760412" y="609600"/>
            <a:ext cx="10818972" cy="1143000"/>
          </a:xfrm>
          <a:noFill/>
        </p:spPr>
        <p:txBody>
          <a:bodyPr/>
          <a:lstStyle/>
          <a:p>
            <a:pPr algn="ctr" eaLnBrk="1" hangingPunct="1"/>
            <a:r>
              <a:rPr lang="en-US" altLang="en-US" sz="3600" b="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Sample the Intermediate Frequency Stage To</a:t>
            </a:r>
            <a:br>
              <a:rPr lang="en-US" altLang="en-US" sz="3600" b="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br>
            <a:r>
              <a:rPr lang="en-US" altLang="en-US" sz="3600" b="0" dirty="0">
                <a:ln w="0"/>
                <a:solidFill>
                  <a:schemeClr val="tx1"/>
                </a:solidFill>
                <a:effectLst/>
                <a:latin typeface="Times New Roman" panose="02020603050405020304" pitchFamily="18" charset="0"/>
                <a:cs typeface="Times New Roman" panose="02020603050405020304" pitchFamily="18" charset="0"/>
              </a:rPr>
              <a:t>Avoid Effects of Analog Filter Tolerances and Imbalances </a:t>
            </a:r>
          </a:p>
        </p:txBody>
      </p:sp>
      <p:graphicFrame>
        <p:nvGraphicFramePr>
          <p:cNvPr id="96259" name="Object 3">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093B0D75-C443-43F2-9BB4-B195C157161D}"/>
              </a:ext>
            </a:extLst>
          </p:cNvPr>
          <p:cNvGraphicFramePr>
            <a:graphicFrameLocks noChangeAspect="1"/>
          </p:cNvGraphicFramePr>
          <p:nvPr/>
        </p:nvGraphicFramePr>
        <p:xfrm>
          <a:off x="1827212" y="2765426"/>
          <a:ext cx="8610600" cy="2855913"/>
        </p:xfrm>
        <a:graphic>
          <a:graphicData uri="http://schemas.openxmlformats.org/presentationml/2006/ole">
            <p:oleObj spid="_x0000_s101438" name="CorelDRAW" r:id="rId3" imgW="8470900" imgH="2819400" progId="">
              <p:embed/>
            </p:oleObj>
          </a:graphicData>
        </a:graphic>
      </p:graphicFrame>
      <p:sp>
        <p:nvSpPr>
          <p:cNvPr id="96260" name="Text Box 4">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899B0D98-4D3C-40B3-8B18-DDD236932A2F}"/>
              </a:ext>
            </a:extLst>
          </p:cNvPr>
          <p:cNvSpPr txBox="1">
            <a:spLocks noChangeArrowheads="1"/>
          </p:cNvSpPr>
          <p:nvPr/>
        </p:nvSpPr>
        <p:spPr bwMode="auto">
          <a:xfrm>
            <a:off x="6284259" y="2057400"/>
            <a:ext cx="1589177" cy="646331"/>
          </a:xfrm>
          <a:prstGeom prst="rect">
            <a:avLst/>
          </a:prstGeom>
          <a:noFill/>
          <a:ln>
            <a:noFill/>
          </a:ln>
          <a:extLst>
            <a:ext uri="{909E8E84-426E-40DD-AFC4-6F175D3DCCD1}">
              <a14:hiddenFil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dirty="0">
                <a:solidFill>
                  <a:schemeClr val="bg2"/>
                </a:solidFill>
              </a:rPr>
              <a:t>        </a:t>
            </a:r>
            <a:r>
              <a:rPr lang="en-US" altLang="en-US" dirty="0">
                <a:solidFill>
                  <a:srgbClr val="0A0C0E"/>
                </a:solidFill>
                <a:latin typeface="Times New Roman" panose="02020603050405020304" pitchFamily="18" charset="0"/>
                <a:cs typeface="Times New Roman" panose="02020603050405020304" pitchFamily="18" charset="0"/>
              </a:rPr>
              <a:t>DSP </a:t>
            </a:r>
          </a:p>
          <a:p>
            <a:r>
              <a:rPr lang="en-US" altLang="en-US" dirty="0">
                <a:solidFill>
                  <a:srgbClr val="0A0C0E"/>
                </a:solidFill>
                <a:latin typeface="Times New Roman" panose="02020603050405020304" pitchFamily="18" charset="0"/>
                <a:cs typeface="Times New Roman" panose="02020603050405020304" pitchFamily="18" charset="0"/>
              </a:rPr>
              <a:t>Down Convert</a:t>
            </a:r>
          </a:p>
        </p:txBody>
      </p:sp>
      <p:sp>
        <p:nvSpPr>
          <p:cNvPr id="2" name="Slide Number Placeholder 1">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EFA844CA-753B-4CB6-91E9-1903B0B90705}"/>
              </a:ext>
            </a:extLst>
          </p:cNvPr>
          <p:cNvSpPr>
            <a:spLocks noGrp="1"/>
          </p:cNvSpPr>
          <p:nvPr>
            <p:ph type="sldNum" sz="quarter" idx="11"/>
          </p:nvPr>
        </p:nvSpPr>
        <p:spPr/>
        <p:txBody>
          <a:bodyPr/>
          <a:lstStyle/>
          <a:p>
            <a:fld id="{F36C87F6-986D-49E6-AF40-1B3A1EE8064D}" type="slidenum">
              <a:rPr lang="en-US" sz="1600" smtClean="0"/>
              <a:pPr/>
              <a:t>50</a:t>
            </a:fld>
            <a:endParaRPr lang="en-US" sz="1600" dirty="0"/>
          </a:p>
        </p:txBody>
      </p:sp>
      <p:sp>
        <p:nvSpPr>
          <p:cNvPr id="3" name="TextBox 2">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86C55FF0-C81F-4D97-B37F-C4EFAF2C12C7}"/>
              </a:ext>
            </a:extLst>
          </p:cNvPr>
          <p:cNvSpPr txBox="1"/>
          <p:nvPr/>
        </p:nvSpPr>
        <p:spPr>
          <a:xfrm>
            <a:off x="4875212" y="2788710"/>
            <a:ext cx="1806648" cy="307777"/>
          </a:xfrm>
          <a:prstGeom prst="rect">
            <a:avLst/>
          </a:prstGeom>
          <a:noFill/>
        </p:spPr>
        <p:txBody>
          <a:bodyPr wrap="none" rtlCol="0">
            <a:spAutoFit/>
          </a:bodyPr>
          <a:lstStyle/>
          <a:p>
            <a:r>
              <a:rPr lang="en-US" sz="1400" dirty="0">
                <a:solidFill>
                  <a:srgbClr val="FF0000"/>
                </a:solidFill>
                <a:latin typeface="Times New Roman" panose="02020603050405020304" pitchFamily="18" charset="0"/>
                <a:cs typeface="Times New Roman" panose="02020603050405020304" pitchFamily="18" charset="0"/>
              </a:rPr>
              <a:t>Only One Analog Path</a:t>
            </a:r>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2661328978"/>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7282" name="Rectangle 2">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5C004AF7-27EE-4AF4-890C-93A53B490F57}"/>
              </a:ext>
            </a:extLst>
          </p:cNvPr>
          <p:cNvSpPr>
            <a:spLocks noGrp="1" noChangeArrowheads="1"/>
          </p:cNvSpPr>
          <p:nvPr>
            <p:ph type="title"/>
          </p:nvPr>
        </p:nvSpPr>
        <p:spPr>
          <a:xfrm>
            <a:off x="1598612" y="685800"/>
            <a:ext cx="9753600" cy="1143000"/>
          </a:xfrm>
          <a:noFill/>
        </p:spPr>
        <p:txBody>
          <a:bodyPr/>
          <a:lstStyle/>
          <a:p>
            <a:pPr algn="ctr" eaLnBrk="1" hangingPunct="1"/>
            <a:r>
              <a:rPr lang="en-US" altLang="en-US" sz="3600" b="0" dirty="0">
                <a:ln w="0"/>
                <a:solidFill>
                  <a:schemeClr val="tx1"/>
                </a:solidFill>
                <a:effectLst/>
                <a:latin typeface="Times New Roman" panose="02020603050405020304" pitchFamily="18" charset="0"/>
                <a:cs typeface="Times New Roman" panose="02020603050405020304" pitchFamily="18" charset="0"/>
              </a:rPr>
              <a:t>Perform Timing and Carrier </a:t>
            </a:r>
            <a:br>
              <a:rPr lang="en-US" altLang="en-US" sz="3600" b="0" dirty="0">
                <a:ln w="0"/>
                <a:solidFill>
                  <a:schemeClr val="tx1"/>
                </a:solidFill>
                <a:effectLst/>
                <a:latin typeface="Times New Roman" panose="02020603050405020304" pitchFamily="18" charset="0"/>
                <a:cs typeface="Times New Roman" panose="02020603050405020304" pitchFamily="18" charset="0"/>
              </a:rPr>
            </a:br>
            <a:r>
              <a:rPr lang="en-US" altLang="en-US" sz="3600" b="0" dirty="0">
                <a:ln w="0"/>
                <a:solidFill>
                  <a:schemeClr val="tx1"/>
                </a:solidFill>
                <a:effectLst/>
                <a:latin typeface="Times New Roman" panose="02020603050405020304" pitchFamily="18" charset="0"/>
                <a:cs typeface="Times New Roman" panose="02020603050405020304" pitchFamily="18" charset="0"/>
              </a:rPr>
              <a:t>Synchronization in DSP Land</a:t>
            </a:r>
          </a:p>
        </p:txBody>
      </p:sp>
      <p:graphicFrame>
        <p:nvGraphicFramePr>
          <p:cNvPr id="97283" name="Object 3">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F451434F-692C-4A62-A834-7F140A8699AB}"/>
              </a:ext>
            </a:extLst>
          </p:cNvPr>
          <p:cNvGraphicFramePr>
            <a:graphicFrameLocks noChangeAspect="1"/>
          </p:cNvGraphicFramePr>
          <p:nvPr>
            <p:extLst>
              <p:ext uri="{D42A27DB-BD31-4B8C-83A1-F6EECF244321}">
                <p14:modId xmlns:p14="http://schemas.microsoft.com/office/powerpoint/2010/main" xmlns:p="http://schemas.openxmlformats.org/presentationml/2006/main" xmlns:r="http://schemas.openxmlformats.org/officeDocument/2006/relationships" xmlns:a="http://schemas.openxmlformats.org/drawingml/2006/main" xmlns="" val="194292198"/>
              </p:ext>
            </p:extLst>
          </p:nvPr>
        </p:nvGraphicFramePr>
        <p:xfrm>
          <a:off x="1522412" y="2514601"/>
          <a:ext cx="9380962" cy="3470276"/>
        </p:xfrm>
        <a:graphic>
          <a:graphicData uri="http://schemas.openxmlformats.org/presentationml/2006/ole">
            <p:oleObj spid="_x0000_s102458" name="CorelDRAW" r:id="rId3" imgW="8470900" imgH="3136900" progId="">
              <p:embed/>
            </p:oleObj>
          </a:graphicData>
        </a:graphic>
      </p:graphicFrame>
      <p:sp>
        <p:nvSpPr>
          <p:cNvPr id="2" name="Slide Number Placeholder 1">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3B2B80D8-63A0-4D28-9089-03F58F9C8A9A}"/>
              </a:ext>
            </a:extLst>
          </p:cNvPr>
          <p:cNvSpPr>
            <a:spLocks noGrp="1"/>
          </p:cNvSpPr>
          <p:nvPr>
            <p:ph type="sldNum" sz="quarter" idx="11"/>
          </p:nvPr>
        </p:nvSpPr>
        <p:spPr/>
        <p:txBody>
          <a:bodyPr/>
          <a:lstStyle/>
          <a:p>
            <a:fld id="{F36C87F6-986D-49E6-AF40-1B3A1EE8064D}" type="slidenum">
              <a:rPr lang="en-US" sz="1600" smtClean="0"/>
              <a:pPr/>
              <a:t>51</a:t>
            </a:fld>
            <a:endParaRPr lang="en-US" sz="1600" dirty="0"/>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76900419"/>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AC554DBD-F783-4AE1-9901-D26F7A5B33DE}"/>
              </a:ext>
            </a:extLst>
          </p:cNvPr>
          <p:cNvSpPr>
            <a:spLocks noGrp="1"/>
          </p:cNvSpPr>
          <p:nvPr>
            <p:ph type="sldNum" sz="quarter" idx="11"/>
          </p:nvPr>
        </p:nvSpPr>
        <p:spPr/>
        <p:txBody>
          <a:bodyPr/>
          <a:lstStyle/>
          <a:p>
            <a:fld id="{F36C87F6-986D-49E6-AF40-1B3A1EE8064D}" type="slidenum">
              <a:rPr lang="en-US" smtClean="0"/>
              <a:pPr/>
              <a:t>52</a:t>
            </a:fld>
            <a:endParaRPr lang="en-US"/>
          </a:p>
        </p:txBody>
      </p:sp>
      <p:sp>
        <p:nvSpPr>
          <p:cNvPr id="5" name="TextBox 4">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A03FAB71-74E7-4E64-979E-30B3E459AD38}"/>
              </a:ext>
            </a:extLst>
          </p:cNvPr>
          <p:cNvSpPr txBox="1"/>
          <p:nvPr/>
        </p:nvSpPr>
        <p:spPr>
          <a:xfrm>
            <a:off x="4265612" y="1219200"/>
            <a:ext cx="4084195" cy="584775"/>
          </a:xfrm>
          <a:prstGeom prst="rect">
            <a:avLst/>
          </a:prstGeom>
          <a:noFill/>
        </p:spPr>
        <p:txBody>
          <a:bodyPr wrap="none" rtlCol="0">
            <a:spAutoFit/>
          </a:bodyPr>
          <a:lstStyle/>
          <a:p>
            <a:r>
              <a:rPr lang="en-US" sz="3200" dirty="0">
                <a:solidFill>
                  <a:srgbClr val="0A0C0E"/>
                </a:solidFill>
                <a:latin typeface="Times New Roman" panose="02020603050405020304" pitchFamily="18" charset="0"/>
                <a:cs typeface="Times New Roman" panose="02020603050405020304" pitchFamily="18" charset="0"/>
              </a:rPr>
              <a:t>RECOMMENDATION</a:t>
            </a:r>
          </a:p>
        </p:txBody>
      </p:sp>
      <p:sp>
        <p:nvSpPr>
          <p:cNvPr id="6" name="TextBox 5">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5A1247F5-347F-468E-9EEF-8FAD885DF18F}"/>
              </a:ext>
            </a:extLst>
          </p:cNvPr>
          <p:cNvSpPr txBox="1"/>
          <p:nvPr/>
        </p:nvSpPr>
        <p:spPr>
          <a:xfrm>
            <a:off x="3375656" y="1984789"/>
            <a:ext cx="5864105" cy="4154984"/>
          </a:xfrm>
          <a:prstGeom prst="rect">
            <a:avLst/>
          </a:prstGeom>
          <a:noFill/>
        </p:spPr>
        <p:txBody>
          <a:bodyPr wrap="none" rtlCol="0">
            <a:spAutoFit/>
          </a:bodyPr>
          <a:lstStyle/>
          <a:p>
            <a:pPr algn="ctr"/>
            <a:r>
              <a:rPr lang="en-US" sz="2400" dirty="0">
                <a:solidFill>
                  <a:srgbClr val="0A0C0E"/>
                </a:solidFill>
                <a:latin typeface="Times New Roman" panose="02020603050405020304" pitchFamily="18" charset="0"/>
                <a:cs typeface="Times New Roman" panose="02020603050405020304" pitchFamily="18" charset="0"/>
              </a:rPr>
              <a:t>For High Performance Radios</a:t>
            </a:r>
          </a:p>
          <a:p>
            <a:pPr algn="ctr"/>
            <a:endParaRPr lang="en-US" sz="2400" dirty="0">
              <a:solidFill>
                <a:srgbClr val="0A0C0E"/>
              </a:solidFill>
              <a:latin typeface="Times New Roman" panose="02020603050405020304" pitchFamily="18" charset="0"/>
              <a:cs typeface="Times New Roman" panose="02020603050405020304" pitchFamily="18" charset="0"/>
            </a:endParaRPr>
          </a:p>
          <a:p>
            <a:pPr algn="ctr"/>
            <a:r>
              <a:rPr lang="en-US" sz="2400" dirty="0">
                <a:solidFill>
                  <a:srgbClr val="0A0C0E"/>
                </a:solidFill>
                <a:latin typeface="Times New Roman" panose="02020603050405020304" pitchFamily="18" charset="0"/>
                <a:cs typeface="Times New Roman" panose="02020603050405020304" pitchFamily="18" charset="0"/>
              </a:rPr>
              <a:t>Avoid Analog I-Q Up Conversion and </a:t>
            </a:r>
          </a:p>
          <a:p>
            <a:pPr algn="ctr"/>
            <a:endParaRPr lang="en-US" sz="2400" dirty="0">
              <a:solidFill>
                <a:srgbClr val="0A0C0E"/>
              </a:solidFill>
              <a:latin typeface="Times New Roman" panose="02020603050405020304" pitchFamily="18" charset="0"/>
              <a:cs typeface="Times New Roman" panose="02020603050405020304" pitchFamily="18" charset="0"/>
            </a:endParaRPr>
          </a:p>
          <a:p>
            <a:pPr algn="ctr"/>
            <a:r>
              <a:rPr lang="en-US" sz="2400" dirty="0">
                <a:solidFill>
                  <a:srgbClr val="0A0C0E"/>
                </a:solidFill>
                <a:latin typeface="Times New Roman" panose="02020603050405020304" pitchFamily="18" charset="0"/>
                <a:cs typeface="Times New Roman" panose="02020603050405020304" pitchFamily="18" charset="0"/>
              </a:rPr>
              <a:t>Avoid Analog I-Q Down Conversion </a:t>
            </a:r>
          </a:p>
          <a:p>
            <a:pPr algn="ctr"/>
            <a:endParaRPr lang="en-US" sz="2400" dirty="0">
              <a:solidFill>
                <a:srgbClr val="0A0C0E"/>
              </a:solidFill>
              <a:latin typeface="Times New Roman" panose="02020603050405020304" pitchFamily="18" charset="0"/>
              <a:cs typeface="Times New Roman" panose="02020603050405020304" pitchFamily="18" charset="0"/>
            </a:endParaRPr>
          </a:p>
          <a:p>
            <a:pPr algn="ctr"/>
            <a:r>
              <a:rPr lang="en-US" sz="2400" dirty="0">
                <a:solidFill>
                  <a:srgbClr val="0A0C0E"/>
                </a:solidFill>
                <a:latin typeface="Times New Roman" panose="02020603050405020304" pitchFamily="18" charset="0"/>
                <a:cs typeface="Times New Roman" panose="02020603050405020304" pitchFamily="18" charset="0"/>
              </a:rPr>
              <a:t>If you can’t Avoid it be prepared to</a:t>
            </a:r>
          </a:p>
          <a:p>
            <a:pPr algn="ctr"/>
            <a:endParaRPr lang="en-US" sz="2400" dirty="0">
              <a:solidFill>
                <a:srgbClr val="0A0C0E"/>
              </a:solidFill>
              <a:latin typeface="Times New Roman" panose="02020603050405020304" pitchFamily="18" charset="0"/>
              <a:cs typeface="Times New Roman" panose="02020603050405020304" pitchFamily="18" charset="0"/>
            </a:endParaRPr>
          </a:p>
          <a:p>
            <a:pPr algn="ctr"/>
            <a:r>
              <a:rPr lang="en-US" sz="2400" dirty="0">
                <a:solidFill>
                  <a:srgbClr val="0A0C0E"/>
                </a:solidFill>
                <a:latin typeface="Times New Roman" panose="02020603050405020304" pitchFamily="18" charset="0"/>
                <a:cs typeface="Times New Roman" panose="02020603050405020304" pitchFamily="18" charset="0"/>
              </a:rPr>
              <a:t>Remove Effects by Probe Preambles and </a:t>
            </a:r>
          </a:p>
          <a:p>
            <a:pPr algn="ctr"/>
            <a:endParaRPr lang="en-US" sz="2400" dirty="0">
              <a:solidFill>
                <a:srgbClr val="0A0C0E"/>
              </a:solidFill>
              <a:latin typeface="Times New Roman" panose="02020603050405020304" pitchFamily="18" charset="0"/>
              <a:cs typeface="Times New Roman" panose="02020603050405020304" pitchFamily="18" charset="0"/>
            </a:endParaRPr>
          </a:p>
          <a:p>
            <a:pPr algn="ctr"/>
            <a:r>
              <a:rPr lang="en-US" sz="2400" dirty="0">
                <a:solidFill>
                  <a:srgbClr val="0A0C0E"/>
                </a:solidFill>
                <a:latin typeface="Times New Roman" panose="02020603050405020304" pitchFamily="18" charset="0"/>
                <a:cs typeface="Times New Roman" panose="02020603050405020304" pitchFamily="18" charset="0"/>
              </a:rPr>
              <a:t>Adaptive Cancelling of Dirty RF Components</a:t>
            </a:r>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1773446179"/>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C35BBAF2-6256-4B29-86F9-5502196284A6}"/>
              </a:ext>
            </a:extLst>
          </p:cNvPr>
          <p:cNvSpPr>
            <a:spLocks noGrp="1"/>
          </p:cNvSpPr>
          <p:nvPr>
            <p:ph type="sldNum" sz="quarter" idx="12"/>
          </p:nvPr>
        </p:nvSpPr>
        <p:spPr>
          <a:xfrm>
            <a:off x="4646612" y="6356351"/>
            <a:ext cx="2895600" cy="365125"/>
          </a:xfrm>
        </p:spPr>
        <p:txBody>
          <a:bodyPr rtlCol="0"/>
          <a:lstStyle/>
          <a:p>
            <a:pPr algn="ctr">
              <a:defRPr/>
            </a:pPr>
            <a:fld id="{90E9E978-9C98-4BB5-BDE9-11D9FABB1EF0}" type="slidenum">
              <a:rPr lang="en-US">
                <a:solidFill>
                  <a:schemeClr val="tx1">
                    <a:tint val="75000"/>
                  </a:schemeClr>
                </a:solidFill>
                <a:latin typeface="+mn-lt"/>
                <a:cs typeface="+mn-cs"/>
              </a:rPr>
              <a:pPr algn="ctr">
                <a:defRPr/>
              </a:pPr>
              <a:t>53</a:t>
            </a:fld>
            <a:endParaRPr lang="en-US">
              <a:solidFill>
                <a:schemeClr val="tx1">
                  <a:tint val="75000"/>
                </a:schemeClr>
              </a:solidFill>
              <a:latin typeface="+mn-lt"/>
              <a:cs typeface="+mn-cs"/>
            </a:endParaRPr>
          </a:p>
        </p:txBody>
      </p:sp>
      <p:sp>
        <p:nvSpPr>
          <p:cNvPr id="13315" name="TextBox 4">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4E988003-D9CA-4D7E-BFA9-F19E34D7AD80}"/>
              </a:ext>
            </a:extLst>
          </p:cNvPr>
          <p:cNvSpPr txBox="1">
            <a:spLocks noChangeArrowheads="1"/>
          </p:cNvSpPr>
          <p:nvPr/>
        </p:nvSpPr>
        <p:spPr bwMode="auto">
          <a:xfrm>
            <a:off x="2208212" y="1048543"/>
            <a:ext cx="6629400" cy="646113"/>
          </a:xfrm>
          <a:prstGeom prst="rect">
            <a:avLst/>
          </a:prstGeom>
          <a:noFill/>
          <a:ln>
            <a:noFill/>
          </a:ln>
          <a:extLst>
            <a:ext uri="{909E8E84-426E-40DD-AFC4-6F175D3DCCD1}">
              <a14:hiddenFil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a:r>
              <a:rPr lang="en-US" altLang="en-US" sz="3600" dirty="0">
                <a:solidFill>
                  <a:srgbClr val="0A0C0E"/>
                </a:solidFill>
                <a:latin typeface="Times New Roman" panose="02020603050405020304" pitchFamily="18" charset="0"/>
                <a:cs typeface="Times New Roman" panose="02020603050405020304" pitchFamily="18" charset="0"/>
              </a:rPr>
              <a:t>Poor Designs in Past Radios</a:t>
            </a:r>
          </a:p>
        </p:txBody>
      </p:sp>
      <p:sp>
        <p:nvSpPr>
          <p:cNvPr id="13316" name="TextBox 5">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5BB60F85-88C6-4E87-91EC-9D66816D84F1}"/>
              </a:ext>
            </a:extLst>
          </p:cNvPr>
          <p:cNvSpPr txBox="1">
            <a:spLocks noChangeArrowheads="1"/>
          </p:cNvSpPr>
          <p:nvPr/>
        </p:nvSpPr>
        <p:spPr bwMode="auto">
          <a:xfrm>
            <a:off x="2817812" y="1981200"/>
            <a:ext cx="8425320" cy="3785652"/>
          </a:xfrm>
          <a:prstGeom prst="rect">
            <a:avLst/>
          </a:prstGeom>
          <a:noFill/>
          <a:ln>
            <a:noFill/>
          </a:ln>
          <a:extLst>
            <a:ext uri="{909E8E84-426E-40DD-AFC4-6F175D3DCCD1}">
              <a14:hiddenFil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txBody>
          <a:bodyPr wrap="none">
            <a:spAutoFit/>
          </a:bodyPr>
          <a:lstStyle>
            <a:lvl1pPr marL="257175" indent="-257175">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buFont typeface="Calibri" panose="020F0502020204030204" pitchFamily="34" charset="0"/>
              <a:buAutoNum type="arabicPeriod"/>
            </a:pPr>
            <a:r>
              <a:rPr lang="en-US" altLang="en-US" sz="2400" dirty="0">
                <a:solidFill>
                  <a:srgbClr val="0A0C0E"/>
                </a:solidFill>
                <a:latin typeface="Times New Roman" panose="02020603050405020304" pitchFamily="18" charset="0"/>
                <a:cs typeface="Times New Roman" panose="02020603050405020304" pitchFamily="18" charset="0"/>
              </a:rPr>
              <a:t>Ignoring Analog path Imbalance</a:t>
            </a:r>
          </a:p>
          <a:p>
            <a:pPr eaLnBrk="1" hangingPunct="1">
              <a:buFont typeface="Calibri" panose="020F0502020204030204" pitchFamily="34" charset="0"/>
              <a:buAutoNum type="arabicPeriod"/>
            </a:pPr>
            <a:r>
              <a:rPr lang="en-US" altLang="en-US" sz="2400" i="1" dirty="0">
                <a:solidFill>
                  <a:srgbClr val="FF0000"/>
                </a:solidFill>
                <a:latin typeface="Times New Roman" panose="02020603050405020304" pitchFamily="18" charset="0"/>
                <a:cs typeface="Times New Roman" panose="02020603050405020304" pitchFamily="18" charset="0"/>
              </a:rPr>
              <a:t>Cosine Tapered Nyquist Pulses</a:t>
            </a:r>
          </a:p>
          <a:p>
            <a:pPr eaLnBrk="1" hangingPunct="1">
              <a:buFont typeface="Calibri" panose="020F0502020204030204" pitchFamily="34" charset="0"/>
              <a:buAutoNum type="arabicPeriod"/>
            </a:pPr>
            <a:r>
              <a:rPr lang="en-US" altLang="en-US" sz="2400" dirty="0">
                <a:solidFill>
                  <a:srgbClr val="0A0C0E"/>
                </a:solidFill>
                <a:latin typeface="Times New Roman" panose="02020603050405020304" pitchFamily="18" charset="0"/>
                <a:cs typeface="Times New Roman" panose="02020603050405020304" pitchFamily="18" charset="0"/>
              </a:rPr>
              <a:t>Reduced Excess BW in Shaping Filters</a:t>
            </a:r>
          </a:p>
          <a:p>
            <a:pPr eaLnBrk="1" hangingPunct="1">
              <a:buFont typeface="Calibri" panose="020F0502020204030204" pitchFamily="34" charset="0"/>
              <a:buAutoNum type="arabicPeriod"/>
            </a:pPr>
            <a:r>
              <a:rPr lang="en-US" altLang="en-US" sz="2400" dirty="0">
                <a:solidFill>
                  <a:srgbClr val="0A0C0E"/>
                </a:solidFill>
                <a:latin typeface="Times New Roman" panose="02020603050405020304" pitchFamily="18" charset="0"/>
                <a:cs typeface="Times New Roman" panose="02020603050405020304" pitchFamily="18" charset="0"/>
              </a:rPr>
              <a:t>Gaussian Shaped Windows and Filters</a:t>
            </a:r>
          </a:p>
          <a:p>
            <a:pPr eaLnBrk="1" hangingPunct="1">
              <a:buFont typeface="Calibri" panose="020F0502020204030204" pitchFamily="34" charset="0"/>
              <a:buAutoNum type="arabicPeriod"/>
            </a:pPr>
            <a:r>
              <a:rPr lang="en-US" altLang="en-US" sz="2400" dirty="0">
                <a:solidFill>
                  <a:srgbClr val="0A0C0E"/>
                </a:solidFill>
                <a:latin typeface="Times New Roman" panose="02020603050405020304" pitchFamily="18" charset="0"/>
                <a:cs typeface="Times New Roman" panose="02020603050405020304" pitchFamily="18" charset="0"/>
              </a:rPr>
              <a:t>Scaling Filter Coefficients to Obtain Unity Pass-band Gain</a:t>
            </a:r>
          </a:p>
          <a:p>
            <a:pPr eaLnBrk="1" hangingPunct="1">
              <a:buFont typeface="Calibri" panose="020F0502020204030204" pitchFamily="34" charset="0"/>
              <a:buAutoNum type="arabicPeriod"/>
            </a:pPr>
            <a:r>
              <a:rPr lang="en-US" altLang="en-US" sz="2400" dirty="0">
                <a:solidFill>
                  <a:srgbClr val="0A0C0E"/>
                </a:solidFill>
                <a:latin typeface="Times New Roman" panose="02020603050405020304" pitchFamily="18" charset="0"/>
                <a:cs typeface="Times New Roman" panose="02020603050405020304" pitchFamily="18" charset="0"/>
              </a:rPr>
              <a:t>Sliding Window Spectrum Analysis with less Than 75% </a:t>
            </a:r>
            <a:r>
              <a:rPr lang="en-US" altLang="en-US" sz="2400" dirty="0" smtClean="0">
                <a:solidFill>
                  <a:srgbClr val="0A0C0E"/>
                </a:solidFill>
                <a:latin typeface="Times New Roman" panose="02020603050405020304" pitchFamily="18" charset="0"/>
                <a:cs typeface="Times New Roman" panose="02020603050405020304" pitchFamily="18" charset="0"/>
              </a:rPr>
              <a:t>Overlap </a:t>
            </a:r>
            <a:endParaRPr lang="en-US" altLang="en-US" sz="2400" dirty="0">
              <a:solidFill>
                <a:srgbClr val="0A0C0E"/>
              </a:solidFill>
              <a:latin typeface="Times New Roman" panose="02020603050405020304" pitchFamily="18" charset="0"/>
              <a:cs typeface="Times New Roman" panose="02020603050405020304" pitchFamily="18" charset="0"/>
            </a:endParaRPr>
          </a:p>
          <a:p>
            <a:pPr>
              <a:buFont typeface="Calibri" panose="020F0502020204030204" pitchFamily="34" charset="0"/>
              <a:buAutoNum type="arabicPeriod"/>
            </a:pPr>
            <a:r>
              <a:rPr lang="en-US" altLang="en-US" sz="2400" dirty="0">
                <a:solidFill>
                  <a:srgbClr val="0A0C0E"/>
                </a:solidFill>
                <a:latin typeface="Times New Roman" panose="02020603050405020304" pitchFamily="18" charset="0"/>
                <a:cs typeface="Times New Roman" panose="02020603050405020304" pitchFamily="18" charset="0"/>
              </a:rPr>
              <a:t>Big Signal Capture of AGC in Spectrum Analyzers  </a:t>
            </a:r>
          </a:p>
          <a:p>
            <a:pPr eaLnBrk="1" hangingPunct="1">
              <a:buFont typeface="Calibri" panose="020F0502020204030204" pitchFamily="34" charset="0"/>
              <a:buAutoNum type="arabicPeriod"/>
            </a:pPr>
            <a:r>
              <a:rPr lang="en-US" altLang="en-US" sz="2400" dirty="0" smtClean="0">
                <a:solidFill>
                  <a:srgbClr val="0A0C0E"/>
                </a:solidFill>
                <a:latin typeface="Times New Roman" panose="02020603050405020304" pitchFamily="18" charset="0"/>
                <a:cs typeface="Times New Roman" panose="02020603050405020304" pitchFamily="18" charset="0"/>
              </a:rPr>
              <a:t>Chebyshev </a:t>
            </a:r>
            <a:r>
              <a:rPr lang="en-US" altLang="en-US" sz="2400" dirty="0">
                <a:solidFill>
                  <a:srgbClr val="0A0C0E"/>
                </a:solidFill>
                <a:latin typeface="Times New Roman" panose="02020603050405020304" pitchFamily="18" charset="0"/>
                <a:cs typeface="Times New Roman" panose="02020603050405020304" pitchFamily="18" charset="0"/>
              </a:rPr>
              <a:t>Stopband Amplitude Sidelobes</a:t>
            </a:r>
          </a:p>
          <a:p>
            <a:pPr eaLnBrk="1" hangingPunct="1">
              <a:buFont typeface="Calibri" panose="020F0502020204030204" pitchFamily="34" charset="0"/>
              <a:buAutoNum type="arabicPeriod"/>
            </a:pPr>
            <a:r>
              <a:rPr lang="en-US" altLang="en-US" sz="2400" dirty="0">
                <a:solidFill>
                  <a:srgbClr val="0A0C0E"/>
                </a:solidFill>
                <a:latin typeface="Times New Roman" panose="02020603050405020304" pitchFamily="18" charset="0"/>
                <a:cs typeface="Times New Roman" panose="02020603050405020304" pitchFamily="18" charset="0"/>
              </a:rPr>
              <a:t>Not Scaling Signal Samples with SNR</a:t>
            </a:r>
          </a:p>
          <a:p>
            <a:pPr>
              <a:buFont typeface="Calibri" panose="020F0502020204030204" pitchFamily="34" charset="0"/>
              <a:buAutoNum type="arabicPeriod"/>
            </a:pPr>
            <a:r>
              <a:rPr lang="en-US" altLang="en-US" sz="2400" dirty="0">
                <a:solidFill>
                  <a:srgbClr val="0A0C0E"/>
                </a:solidFill>
                <a:latin typeface="Times New Roman" panose="02020603050405020304" pitchFamily="18" charset="0"/>
                <a:cs typeface="Times New Roman" panose="02020603050405020304" pitchFamily="18" charset="0"/>
              </a:rPr>
              <a:t>Cooley-Tukey FFT Instead of Good-Thomas FFT</a:t>
            </a:r>
          </a:p>
        </p:txBody>
      </p:sp>
      <p:pic>
        <p:nvPicPr>
          <p:cNvPr id="7" name="Picture 6" descr="C:\Users\Stephanie\AppData\Local\Microsoft\Windows\Temporary Internet Files\Content.IE5\44TXKI6C\MCj04380680000[1].png">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C1472C32-153E-433E-918C-E2BE787428BB}"/>
              </a:ext>
            </a:extLst>
          </p:cNvPr>
          <p:cNvPicPr>
            <a:picLocks noChangeAspect="1" noChangeArrowheads="1"/>
          </p:cNvPicPr>
          <p:nvPr/>
        </p:nvPicPr>
        <p:blipFill>
          <a:blip r:embed="rId2" cstate="print">
            <a:lum bright="50000" contrast="-70000"/>
          </a:blip>
          <a:srcRect/>
          <a:stretch>
            <a:fillRect/>
          </a:stretch>
        </p:blipFill>
        <p:spPr bwMode="auto">
          <a:xfrm>
            <a:off x="9430590" y="0"/>
            <a:ext cx="2743200" cy="2743200"/>
          </a:xfrm>
          <a:prstGeom prst="rect">
            <a:avLst/>
          </a:prstGeom>
          <a:ln>
            <a:noFill/>
          </a:ln>
          <a:effectLst>
            <a:softEdge rad="112500"/>
          </a:effectLst>
        </p:spPr>
      </p:pic>
      <p:sp>
        <p:nvSpPr>
          <p:cNvPr id="2" name="TextBox 1">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5EC0301F-5585-4327-8723-27E7A4FF9772}"/>
              </a:ext>
            </a:extLst>
          </p:cNvPr>
          <p:cNvSpPr txBox="1"/>
          <p:nvPr/>
        </p:nvSpPr>
        <p:spPr>
          <a:xfrm>
            <a:off x="11580812" y="5715000"/>
            <a:ext cx="426719" cy="338554"/>
          </a:xfrm>
          <a:prstGeom prst="rect">
            <a:avLst/>
          </a:prstGeom>
          <a:noFill/>
        </p:spPr>
        <p:txBody>
          <a:bodyPr wrap="square" rtlCol="0">
            <a:spAutoFit/>
          </a:bodyPr>
          <a:lstStyle/>
          <a:p>
            <a:fld id="{53D2F98B-6669-4E4B-912C-3E57806A675D}" type="slidenum">
              <a:rPr lang="en-US" sz="1600" smtClean="0">
                <a:solidFill>
                  <a:schemeClr val="tx1">
                    <a:lumMod val="60000"/>
                    <a:lumOff val="40000"/>
                  </a:schemeClr>
                </a:solidFill>
              </a:rPr>
              <a:pPr/>
              <a:t>53</a:t>
            </a:fld>
            <a:endParaRPr lang="en-US" sz="1600" dirty="0">
              <a:solidFill>
                <a:schemeClr val="tx1">
                  <a:lumMod val="60000"/>
                  <a:lumOff val="40000"/>
                </a:schemeClr>
              </a:solidFill>
            </a:endParaRPr>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3883526303"/>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00354" name="Rectangle 2">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59D1FF2F-787D-4455-8068-36EFBB430E9D}"/>
              </a:ext>
            </a:extLst>
          </p:cNvPr>
          <p:cNvSpPr>
            <a:spLocks noGrp="1" noChangeArrowheads="1"/>
          </p:cNvSpPr>
          <p:nvPr>
            <p:ph type="title"/>
          </p:nvPr>
        </p:nvSpPr>
        <p:spPr>
          <a:xfrm>
            <a:off x="3843706" y="370750"/>
            <a:ext cx="5638800" cy="820378"/>
          </a:xfrm>
          <a:noFill/>
        </p:spPr>
        <p:txBody>
          <a:bodyPr/>
          <a:lstStyle/>
          <a:p>
            <a:pPr algn="ctr" eaLnBrk="1" hangingPunct="1"/>
            <a:r>
              <a:rPr lang="en-US" altLang="en-US" sz="4000" b="0" dirty="0">
                <a:ln w="0"/>
                <a:solidFill>
                  <a:schemeClr val="tx1"/>
                </a:solidFill>
                <a:effectLst/>
                <a:latin typeface="Times New Roman" panose="02020603050405020304" pitchFamily="18" charset="0"/>
                <a:cs typeface="Times New Roman" panose="02020603050405020304" pitchFamily="18" charset="0"/>
              </a:rPr>
              <a:t>A Communication System</a:t>
            </a:r>
          </a:p>
        </p:txBody>
      </p:sp>
      <p:graphicFrame>
        <p:nvGraphicFramePr>
          <p:cNvPr id="100355" name="Object 3">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EC0EB6B2-6C24-48D9-B900-6793F34457F7}"/>
              </a:ext>
            </a:extLst>
          </p:cNvPr>
          <p:cNvGraphicFramePr>
            <a:graphicFrameLocks noChangeAspect="1"/>
          </p:cNvGraphicFramePr>
          <p:nvPr/>
        </p:nvGraphicFramePr>
        <p:xfrm>
          <a:off x="1523526" y="1647211"/>
          <a:ext cx="10279160" cy="1147765"/>
        </p:xfrm>
        <a:graphic>
          <a:graphicData uri="http://schemas.openxmlformats.org/presentationml/2006/ole">
            <p:oleObj spid="_x0000_s154761" name="CorelDRAW" r:id="rId3" imgW="10833100" imgH="1219200" progId="">
              <p:embed/>
            </p:oleObj>
          </a:graphicData>
        </a:graphic>
      </p:graphicFrame>
      <p:graphicFrame>
        <p:nvGraphicFramePr>
          <p:cNvPr id="100356" name="Object 4">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0A6C17F6-2F70-4227-B146-14C4D813D383}"/>
              </a:ext>
            </a:extLst>
          </p:cNvPr>
          <p:cNvGraphicFramePr>
            <a:graphicFrameLocks noChangeAspect="1"/>
          </p:cNvGraphicFramePr>
          <p:nvPr/>
        </p:nvGraphicFramePr>
        <p:xfrm>
          <a:off x="5391148" y="3873501"/>
          <a:ext cx="3065463" cy="1198563"/>
        </p:xfrm>
        <a:graphic>
          <a:graphicData uri="http://schemas.openxmlformats.org/presentationml/2006/ole">
            <p:oleObj spid="_x0000_s154762" name="CorelDRAW" r:id="rId4" imgW="3175000" imgH="1244600" progId="">
              <p:embed/>
            </p:oleObj>
          </a:graphicData>
        </a:graphic>
      </p:graphicFrame>
      <p:graphicFrame>
        <p:nvGraphicFramePr>
          <p:cNvPr id="234501" name="Object 5">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1B898529-ABBE-4C63-B43F-F0DB31BA1446}"/>
              </a:ext>
            </a:extLst>
          </p:cNvPr>
          <p:cNvGraphicFramePr>
            <a:graphicFrameLocks noChangeAspect="1"/>
          </p:cNvGraphicFramePr>
          <p:nvPr>
            <p:extLst>
              <p:ext uri="{D42A27DB-BD31-4B8C-83A1-F6EECF244321}">
                <p14:modId xmlns:p14="http://schemas.microsoft.com/office/powerpoint/2010/main" xmlns:p="http://schemas.openxmlformats.org/presentationml/2006/main" xmlns:r="http://schemas.openxmlformats.org/officeDocument/2006/relationships" xmlns:a="http://schemas.openxmlformats.org/drawingml/2006/main" xmlns="" val="2971493683"/>
              </p:ext>
            </p:extLst>
          </p:nvPr>
        </p:nvGraphicFramePr>
        <p:xfrm>
          <a:off x="3693505" y="5381625"/>
          <a:ext cx="5105400" cy="1082675"/>
        </p:xfrm>
        <a:graphic>
          <a:graphicData uri="http://schemas.openxmlformats.org/presentationml/2006/ole">
            <p:oleObj spid="_x0000_s154763" name="CorelDRAW" r:id="rId5" imgW="4533900" imgH="977900" progId="">
              <p:embed/>
            </p:oleObj>
          </a:graphicData>
        </a:graphic>
      </p:graphicFrame>
      <p:sp>
        <p:nvSpPr>
          <p:cNvPr id="2" name="Slide Number Placeholder 1">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2BFD9167-705E-4D3E-9C51-3F7D80273EEE}"/>
              </a:ext>
            </a:extLst>
          </p:cNvPr>
          <p:cNvSpPr>
            <a:spLocks noGrp="1"/>
          </p:cNvSpPr>
          <p:nvPr>
            <p:ph type="sldNum" sz="quarter" idx="11"/>
          </p:nvPr>
        </p:nvSpPr>
        <p:spPr/>
        <p:txBody>
          <a:bodyPr/>
          <a:lstStyle/>
          <a:p>
            <a:fld id="{F36C87F6-986D-49E6-AF40-1B3A1EE8064D}" type="slidenum">
              <a:rPr lang="en-US" sz="1600" smtClean="0"/>
              <a:pPr/>
              <a:t>54</a:t>
            </a:fld>
            <a:endParaRPr lang="en-US" sz="1600" dirty="0"/>
          </a:p>
        </p:txBody>
      </p:sp>
      <p:sp>
        <p:nvSpPr>
          <p:cNvPr id="3" name="TextBox 2">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52A19E55-4D38-4530-B246-789EFEEBA960}"/>
              </a:ext>
            </a:extLst>
          </p:cNvPr>
          <p:cNvSpPr txBox="1"/>
          <p:nvPr/>
        </p:nvSpPr>
        <p:spPr>
          <a:xfrm>
            <a:off x="3668377" y="2886764"/>
            <a:ext cx="1864613" cy="646331"/>
          </a:xfrm>
          <a:prstGeom prst="rect">
            <a:avLst/>
          </a:prstGeom>
          <a:noFill/>
        </p:spPr>
        <p:txBody>
          <a:bodyPr wrap="none" rtlCol="0">
            <a:spAutoFit/>
          </a:bodyPr>
          <a:lstStyle/>
          <a:p>
            <a:r>
              <a:rPr lang="en-US" dirty="0"/>
              <a:t>   </a:t>
            </a:r>
            <a:r>
              <a:rPr lang="en-US" dirty="0">
                <a:latin typeface="Times New Roman" panose="02020603050405020304" pitchFamily="18" charset="0"/>
                <a:cs typeface="Times New Roman" panose="02020603050405020304" pitchFamily="18" charset="0"/>
              </a:rPr>
              <a:t>Shaping Filter</a:t>
            </a:r>
          </a:p>
          <a:p>
            <a:r>
              <a:rPr lang="en-US" dirty="0">
                <a:latin typeface="Times New Roman" panose="02020603050405020304" pitchFamily="18" charset="0"/>
                <a:cs typeface="Times New Roman" panose="02020603050405020304" pitchFamily="18" charset="0"/>
              </a:rPr>
              <a:t>Limits Signal BW</a:t>
            </a:r>
          </a:p>
        </p:txBody>
      </p:sp>
      <p:sp>
        <p:nvSpPr>
          <p:cNvPr id="4" name="TextBox 3">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537C89A8-1903-4972-972B-4814DC750445}"/>
              </a:ext>
            </a:extLst>
          </p:cNvPr>
          <p:cNvSpPr txBox="1"/>
          <p:nvPr/>
        </p:nvSpPr>
        <p:spPr>
          <a:xfrm>
            <a:off x="7821996" y="2917609"/>
            <a:ext cx="1992853" cy="646331"/>
          </a:xfrm>
          <a:prstGeom prst="rect">
            <a:avLst/>
          </a:prstGeom>
          <a:noFill/>
        </p:spPr>
        <p:txBody>
          <a:bodyPr wrap="none" rtlCol="0">
            <a:spAutoFit/>
          </a:bodyPr>
          <a:lstStyle/>
          <a:p>
            <a:r>
              <a:rPr lang="en-US" dirty="0"/>
              <a:t>   </a:t>
            </a:r>
            <a:r>
              <a:rPr lang="en-US" dirty="0">
                <a:latin typeface="Times New Roman" panose="02020603050405020304" pitchFamily="18" charset="0"/>
                <a:cs typeface="Times New Roman" panose="02020603050405020304" pitchFamily="18" charset="0"/>
              </a:rPr>
              <a:t>Matched Filter</a:t>
            </a:r>
          </a:p>
          <a:p>
            <a:r>
              <a:rPr lang="en-US" dirty="0">
                <a:latin typeface="Times New Roman" panose="02020603050405020304" pitchFamily="18" charset="0"/>
                <a:cs typeface="Times New Roman" panose="02020603050405020304" pitchFamily="18" charset="0"/>
              </a:rPr>
              <a:t>Reduces Noise BW</a:t>
            </a:r>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271652863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234501"/>
                                        </p:tgtEl>
                                        <p:attrNameLst>
                                          <p:attrName>style.visibility</p:attrName>
                                        </p:attrNameLst>
                                      </p:cBhvr>
                                      <p:to>
                                        <p:strVal val="visible"/>
                                      </p:to>
                                    </p:set>
                                    <p:animEffect transition="in" filter="fade">
                                      <p:cBhvr>
                                        <p:cTn id="7" dur="2000"/>
                                        <p:tgtEl>
                                          <p:spTgt spid="2345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027" name="Rectangle 5">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B9D82284-5661-45FB-BDE8-D3CD6E74065B}"/>
              </a:ext>
            </a:extLst>
          </p:cNvPr>
          <p:cNvSpPr>
            <a:spLocks noGrp="1" noChangeArrowheads="1"/>
          </p:cNvSpPr>
          <p:nvPr>
            <p:ph type="title"/>
          </p:nvPr>
        </p:nvSpPr>
        <p:spPr>
          <a:xfrm>
            <a:off x="1065212" y="298966"/>
            <a:ext cx="10515600" cy="1124743"/>
          </a:xfrm>
        </p:spPr>
        <p:txBody>
          <a:bodyPr/>
          <a:lstStyle/>
          <a:p>
            <a:pPr algn="ctr" eaLnBrk="1" hangingPunct="1"/>
            <a:r>
              <a:rPr lang="en-US" altLang="en-US" sz="3600" b="0" dirty="0">
                <a:ln w="0"/>
                <a:solidFill>
                  <a:srgbClr val="0A0C0E"/>
                </a:solidFill>
                <a:effectLst/>
                <a:latin typeface="Times New Roman" panose="02020603050405020304" pitchFamily="18" charset="0"/>
                <a:cs typeface="Times New Roman" panose="02020603050405020304" pitchFamily="18" charset="0"/>
              </a:rPr>
              <a:t>Communication over </a:t>
            </a:r>
            <a:br>
              <a:rPr lang="en-US" altLang="en-US" sz="3600" b="0" dirty="0">
                <a:ln w="0"/>
                <a:solidFill>
                  <a:srgbClr val="0A0C0E"/>
                </a:solidFill>
                <a:effectLst/>
                <a:latin typeface="Times New Roman" panose="02020603050405020304" pitchFamily="18" charset="0"/>
                <a:cs typeface="Times New Roman" panose="02020603050405020304" pitchFamily="18" charset="0"/>
              </a:rPr>
            </a:br>
            <a:r>
              <a:rPr lang="en-US" altLang="en-US" sz="3600" b="0" dirty="0">
                <a:ln w="0"/>
                <a:solidFill>
                  <a:srgbClr val="0A0C0E"/>
                </a:solidFill>
                <a:effectLst/>
                <a:latin typeface="Times New Roman" panose="02020603050405020304" pitchFamily="18" charset="0"/>
                <a:cs typeface="Times New Roman" panose="02020603050405020304" pitchFamily="18" charset="0"/>
              </a:rPr>
              <a:t>Bandwidth Limited, AWGN Channel </a:t>
            </a:r>
          </a:p>
        </p:txBody>
      </p:sp>
      <p:graphicFrame>
        <p:nvGraphicFramePr>
          <p:cNvPr id="1026" name="Object 2">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885BE6DC-2BD1-4C48-A88D-B41FB2BB9092}"/>
              </a:ext>
            </a:extLst>
          </p:cNvPr>
          <p:cNvGraphicFramePr>
            <a:graphicFrameLocks noGrp="1" noChangeAspect="1"/>
          </p:cNvGraphicFramePr>
          <p:nvPr>
            <p:ph idx="1"/>
          </p:nvPr>
        </p:nvGraphicFramePr>
        <p:xfrm>
          <a:off x="892685" y="2362200"/>
          <a:ext cx="10765627" cy="1838327"/>
        </p:xfrm>
        <a:graphic>
          <a:graphicData uri="http://schemas.openxmlformats.org/presentationml/2006/ole">
            <p:oleObj spid="_x0000_s155696" name="CorelDRAW" r:id="rId3" imgW="6375400" imgH="1092200" progId="">
              <p:embed/>
            </p:oleObj>
          </a:graphicData>
        </a:graphic>
      </p:graphicFrame>
      <p:sp>
        <p:nvSpPr>
          <p:cNvPr id="1028" name="Text Box 7">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CF4C1FCF-ED66-4381-98D8-93C7E13C0E1E}"/>
              </a:ext>
            </a:extLst>
          </p:cNvPr>
          <p:cNvSpPr txBox="1">
            <a:spLocks noChangeArrowheads="1"/>
          </p:cNvSpPr>
          <p:nvPr/>
        </p:nvSpPr>
        <p:spPr bwMode="auto">
          <a:xfrm>
            <a:off x="2436812" y="2099982"/>
            <a:ext cx="712054" cy="369332"/>
          </a:xfrm>
          <a:prstGeom prst="rect">
            <a:avLst/>
          </a:prstGeom>
          <a:noFill/>
          <a:ln>
            <a:noFill/>
          </a:ln>
          <a:extLst>
            <a:ext uri="{909E8E84-426E-40DD-AFC4-6F175D3DCCD1}">
              <a14:hiddenFil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dirty="0">
                <a:latin typeface="Perpetua" panose="02020502060401020303" pitchFamily="18" charset="0"/>
              </a:rPr>
              <a:t>H</a:t>
            </a:r>
            <a:r>
              <a:rPr lang="en-US" altLang="en-US" baseline="-25000" dirty="0">
                <a:latin typeface="Perpetua" panose="02020502060401020303" pitchFamily="18" charset="0"/>
              </a:rPr>
              <a:t>1</a:t>
            </a:r>
            <a:r>
              <a:rPr lang="en-US" altLang="en-US" dirty="0">
                <a:latin typeface="Perpetua" panose="02020502060401020303" pitchFamily="18" charset="0"/>
              </a:rPr>
              <a:t>(</a:t>
            </a:r>
            <a:r>
              <a:rPr lang="en-US" altLang="en-US" dirty="0">
                <a:latin typeface="Symbol" panose="05050102010706020507" pitchFamily="18" charset="2"/>
              </a:rPr>
              <a:t>w</a:t>
            </a:r>
            <a:r>
              <a:rPr lang="en-US" altLang="en-US" dirty="0">
                <a:latin typeface="Perpetua" panose="02020502060401020303" pitchFamily="18" charset="0"/>
              </a:rPr>
              <a:t>)</a:t>
            </a:r>
          </a:p>
        </p:txBody>
      </p:sp>
      <p:sp>
        <p:nvSpPr>
          <p:cNvPr id="1029" name="Text Box 8">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42B709BB-6C94-4ACE-A83A-164889A6DBCA}"/>
              </a:ext>
            </a:extLst>
          </p:cNvPr>
          <p:cNvSpPr txBox="1">
            <a:spLocks noChangeArrowheads="1"/>
          </p:cNvSpPr>
          <p:nvPr/>
        </p:nvSpPr>
        <p:spPr bwMode="auto">
          <a:xfrm>
            <a:off x="8685212" y="2063234"/>
            <a:ext cx="712054" cy="369332"/>
          </a:xfrm>
          <a:prstGeom prst="rect">
            <a:avLst/>
          </a:prstGeom>
          <a:noFill/>
          <a:ln>
            <a:noFill/>
          </a:ln>
          <a:extLst>
            <a:ext uri="{909E8E84-426E-40DD-AFC4-6F175D3DCCD1}">
              <a14:hiddenFil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dirty="0">
                <a:latin typeface="Perpetua" panose="02020502060401020303" pitchFamily="18" charset="0"/>
              </a:rPr>
              <a:t>H</a:t>
            </a:r>
            <a:r>
              <a:rPr lang="en-US" altLang="en-US" baseline="-25000" dirty="0">
                <a:latin typeface="Perpetua" panose="02020502060401020303" pitchFamily="18" charset="0"/>
              </a:rPr>
              <a:t>2</a:t>
            </a:r>
            <a:r>
              <a:rPr lang="en-US" altLang="en-US" dirty="0">
                <a:latin typeface="Perpetua" panose="02020502060401020303" pitchFamily="18" charset="0"/>
              </a:rPr>
              <a:t>(</a:t>
            </a:r>
            <a:r>
              <a:rPr lang="en-US" altLang="en-US" dirty="0">
                <a:latin typeface="Symbol" panose="05050102010706020507" pitchFamily="18" charset="2"/>
              </a:rPr>
              <a:t>w</a:t>
            </a:r>
            <a:r>
              <a:rPr lang="en-US" altLang="en-US" dirty="0">
                <a:latin typeface="Perpetua" panose="02020502060401020303" pitchFamily="18" charset="0"/>
              </a:rPr>
              <a:t>)</a:t>
            </a:r>
          </a:p>
        </p:txBody>
      </p:sp>
      <p:sp>
        <p:nvSpPr>
          <p:cNvPr id="32777" name="Text Box 9">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C8ECE3C0-43BC-4282-8D81-A7FC74BE615E}"/>
              </a:ext>
            </a:extLst>
          </p:cNvPr>
          <p:cNvSpPr txBox="1">
            <a:spLocks noChangeArrowheads="1"/>
          </p:cNvSpPr>
          <p:nvPr/>
        </p:nvSpPr>
        <p:spPr bwMode="auto">
          <a:xfrm>
            <a:off x="3606066" y="4343400"/>
            <a:ext cx="2199012" cy="369332"/>
          </a:xfrm>
          <a:prstGeom prst="rect">
            <a:avLst/>
          </a:prstGeom>
          <a:noFill/>
          <a:ln>
            <a:noFill/>
          </a:ln>
          <a:extLst>
            <a:ext uri="{909E8E84-426E-40DD-AFC4-6F175D3DCCD1}">
              <a14:hiddenFil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dirty="0">
                <a:solidFill>
                  <a:srgbClr val="0A0C0E"/>
                </a:solidFill>
                <a:latin typeface="Perpetua" panose="02020502060401020303" pitchFamily="18" charset="0"/>
              </a:rPr>
              <a:t>H</a:t>
            </a:r>
            <a:r>
              <a:rPr lang="en-US" altLang="en-US" baseline="-25000" dirty="0">
                <a:solidFill>
                  <a:srgbClr val="0A0C0E"/>
                </a:solidFill>
                <a:latin typeface="Perpetua" panose="02020502060401020303" pitchFamily="18" charset="0"/>
              </a:rPr>
              <a:t>2</a:t>
            </a:r>
            <a:r>
              <a:rPr lang="en-US" altLang="en-US" dirty="0">
                <a:solidFill>
                  <a:srgbClr val="0A0C0E"/>
                </a:solidFill>
                <a:latin typeface="Perpetua" panose="02020502060401020303" pitchFamily="18" charset="0"/>
              </a:rPr>
              <a:t>(</a:t>
            </a:r>
            <a:r>
              <a:rPr lang="en-US" altLang="en-US" dirty="0">
                <a:solidFill>
                  <a:srgbClr val="0A0C0E"/>
                </a:solidFill>
                <a:latin typeface="Symbol" panose="05050102010706020507" pitchFamily="18" charset="2"/>
              </a:rPr>
              <a:t>w</a:t>
            </a:r>
            <a:r>
              <a:rPr lang="en-US" altLang="en-US" dirty="0">
                <a:solidFill>
                  <a:srgbClr val="0A0C0E"/>
                </a:solidFill>
                <a:latin typeface="Perpetua" panose="02020502060401020303" pitchFamily="18" charset="0"/>
              </a:rPr>
              <a:t>) = H</a:t>
            </a:r>
            <a:r>
              <a:rPr lang="en-US" altLang="en-US" baseline="-25000" dirty="0">
                <a:solidFill>
                  <a:srgbClr val="0A0C0E"/>
                </a:solidFill>
                <a:latin typeface="Perpetua" panose="02020502060401020303" pitchFamily="18" charset="0"/>
              </a:rPr>
              <a:t>1</a:t>
            </a:r>
            <a:r>
              <a:rPr lang="en-US" altLang="en-US" baseline="30000" dirty="0">
                <a:solidFill>
                  <a:srgbClr val="0A0C0E"/>
                </a:solidFill>
                <a:latin typeface="Perpetua" panose="02020502060401020303" pitchFamily="18" charset="0"/>
              </a:rPr>
              <a:t>*</a:t>
            </a:r>
            <a:r>
              <a:rPr lang="en-US" altLang="en-US" dirty="0">
                <a:solidFill>
                  <a:srgbClr val="0A0C0E"/>
                </a:solidFill>
                <a:latin typeface="Perpetua" panose="02020502060401020303" pitchFamily="18" charset="0"/>
              </a:rPr>
              <a:t>(</a:t>
            </a:r>
            <a:r>
              <a:rPr lang="en-US" altLang="en-US" dirty="0">
                <a:solidFill>
                  <a:srgbClr val="0A0C0E"/>
                </a:solidFill>
                <a:latin typeface="Symbol" panose="05050102010706020507" pitchFamily="18" charset="2"/>
              </a:rPr>
              <a:t>w</a:t>
            </a:r>
            <a:r>
              <a:rPr lang="en-US" altLang="en-US" dirty="0">
                <a:solidFill>
                  <a:srgbClr val="0A0C0E"/>
                </a:solidFill>
                <a:latin typeface="Perpetua" panose="02020502060401020303" pitchFamily="18" charset="0"/>
              </a:rPr>
              <a:t>) e </a:t>
            </a:r>
            <a:r>
              <a:rPr lang="en-US" altLang="en-US" baseline="30000" dirty="0" err="1">
                <a:solidFill>
                  <a:srgbClr val="0A0C0E"/>
                </a:solidFill>
                <a:latin typeface="Perpetua" panose="02020502060401020303" pitchFamily="18" charset="0"/>
              </a:rPr>
              <a:t>j</a:t>
            </a:r>
            <a:r>
              <a:rPr lang="en-US" altLang="en-US" b="1" baseline="30000" dirty="0" err="1">
                <a:solidFill>
                  <a:srgbClr val="0A0C0E"/>
                </a:solidFill>
                <a:latin typeface="Symbol" panose="05050102010706020507" pitchFamily="18" charset="2"/>
              </a:rPr>
              <a:t>wt</a:t>
            </a:r>
            <a:endParaRPr lang="en-US" altLang="en-US" baseline="-25000" dirty="0">
              <a:solidFill>
                <a:srgbClr val="0A0C0E"/>
              </a:solidFill>
              <a:latin typeface="Perpetua" panose="02020502060401020303" pitchFamily="18" charset="0"/>
            </a:endParaRPr>
          </a:p>
        </p:txBody>
      </p:sp>
      <p:sp>
        <p:nvSpPr>
          <p:cNvPr id="1031" name="Rectangle 10">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4C653BDA-C2F9-404D-A81C-C47F0EA38738}"/>
              </a:ext>
            </a:extLst>
          </p:cNvPr>
          <p:cNvSpPr>
            <a:spLocks noChangeArrowheads="1"/>
          </p:cNvSpPr>
          <p:nvPr/>
        </p:nvSpPr>
        <p:spPr bwMode="auto">
          <a:xfrm>
            <a:off x="10056812" y="3554968"/>
            <a:ext cx="707245" cy="369332"/>
          </a:xfrm>
          <a:prstGeom prst="rect">
            <a:avLst/>
          </a:prstGeom>
          <a:noFill/>
          <a:ln>
            <a:noFill/>
          </a:ln>
          <a:extLst>
            <a:ext uri="{909E8E84-426E-40DD-AFC4-6F175D3DCCD1}">
              <a14:hiddenFil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dirty="0" err="1">
                <a:latin typeface="Perpetua" panose="02020502060401020303" pitchFamily="18" charset="0"/>
              </a:rPr>
              <a:t>H</a:t>
            </a:r>
            <a:r>
              <a:rPr lang="en-US" altLang="en-US" baseline="-25000" dirty="0" err="1">
                <a:latin typeface="Perpetua" panose="02020502060401020303" pitchFamily="18" charset="0"/>
              </a:rPr>
              <a:t>d</a:t>
            </a:r>
            <a:r>
              <a:rPr lang="en-US" altLang="en-US" dirty="0">
                <a:latin typeface="Perpetua" panose="02020502060401020303" pitchFamily="18" charset="0"/>
              </a:rPr>
              <a:t>(w)</a:t>
            </a:r>
          </a:p>
        </p:txBody>
      </p:sp>
      <p:sp>
        <p:nvSpPr>
          <p:cNvPr id="32779" name="Text Box 11">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2CDAF48C-B54E-4035-90FF-59F5DBEE5B14}"/>
              </a:ext>
            </a:extLst>
          </p:cNvPr>
          <p:cNvSpPr txBox="1">
            <a:spLocks noChangeArrowheads="1"/>
          </p:cNvSpPr>
          <p:nvPr/>
        </p:nvSpPr>
        <p:spPr bwMode="auto">
          <a:xfrm>
            <a:off x="3808413" y="4876800"/>
            <a:ext cx="4070345" cy="369332"/>
          </a:xfrm>
          <a:prstGeom prst="rect">
            <a:avLst/>
          </a:prstGeom>
          <a:noFill/>
          <a:ln>
            <a:noFill/>
          </a:ln>
          <a:extLst>
            <a:ext uri="{909E8E84-426E-40DD-AFC4-6F175D3DCCD1}">
              <a14:hiddenFil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dirty="0" err="1">
                <a:latin typeface="Perpetua" panose="02020502060401020303" pitchFamily="18" charset="0"/>
              </a:rPr>
              <a:t>H</a:t>
            </a:r>
            <a:r>
              <a:rPr lang="en-US" altLang="en-US" baseline="-25000" dirty="0" err="1">
                <a:latin typeface="Perpetua" panose="02020502060401020303" pitchFamily="18" charset="0"/>
              </a:rPr>
              <a:t>d</a:t>
            </a:r>
            <a:r>
              <a:rPr lang="en-US" altLang="en-US" dirty="0">
                <a:latin typeface="Perpetua" panose="02020502060401020303" pitchFamily="18" charset="0"/>
              </a:rPr>
              <a:t>(</a:t>
            </a:r>
            <a:r>
              <a:rPr lang="en-US" altLang="en-US" dirty="0">
                <a:latin typeface="Symbol" panose="05050102010706020507" pitchFamily="18" charset="2"/>
              </a:rPr>
              <a:t>w</a:t>
            </a:r>
            <a:r>
              <a:rPr lang="en-US" altLang="en-US" dirty="0">
                <a:latin typeface="Perpetua" panose="02020502060401020303" pitchFamily="18" charset="0"/>
              </a:rPr>
              <a:t>) = H</a:t>
            </a:r>
            <a:r>
              <a:rPr lang="en-US" altLang="en-US" baseline="-25000" dirty="0">
                <a:latin typeface="Perpetua" panose="02020502060401020303" pitchFamily="18" charset="0"/>
              </a:rPr>
              <a:t>1</a:t>
            </a:r>
            <a:r>
              <a:rPr lang="en-US" altLang="en-US" dirty="0">
                <a:latin typeface="Perpetua" panose="02020502060401020303" pitchFamily="18" charset="0"/>
              </a:rPr>
              <a:t>(</a:t>
            </a:r>
            <a:r>
              <a:rPr lang="en-US" altLang="en-US" dirty="0">
                <a:latin typeface="Symbol" panose="05050102010706020507" pitchFamily="18" charset="2"/>
              </a:rPr>
              <a:t>w</a:t>
            </a:r>
            <a:r>
              <a:rPr lang="en-US" altLang="en-US" dirty="0">
                <a:latin typeface="Perpetua" panose="02020502060401020303" pitchFamily="18" charset="0"/>
              </a:rPr>
              <a:t>) H</a:t>
            </a:r>
            <a:r>
              <a:rPr lang="en-US" altLang="en-US" baseline="-25000" dirty="0">
                <a:latin typeface="Perpetua" panose="02020502060401020303" pitchFamily="18" charset="0"/>
              </a:rPr>
              <a:t>1</a:t>
            </a:r>
            <a:r>
              <a:rPr lang="en-US" altLang="en-US" baseline="30000" dirty="0">
                <a:latin typeface="Perpetua" panose="02020502060401020303" pitchFamily="18" charset="0"/>
              </a:rPr>
              <a:t>*</a:t>
            </a:r>
            <a:r>
              <a:rPr lang="en-US" altLang="en-US" dirty="0">
                <a:latin typeface="Perpetua" panose="02020502060401020303" pitchFamily="18" charset="0"/>
              </a:rPr>
              <a:t>(</a:t>
            </a:r>
            <a:r>
              <a:rPr lang="en-US" altLang="en-US" dirty="0">
                <a:latin typeface="Symbol" panose="05050102010706020507" pitchFamily="18" charset="2"/>
              </a:rPr>
              <a:t>w</a:t>
            </a:r>
            <a:r>
              <a:rPr lang="en-US" altLang="en-US" dirty="0">
                <a:latin typeface="Perpetua" panose="02020502060401020303" pitchFamily="18" charset="0"/>
              </a:rPr>
              <a:t>) e </a:t>
            </a:r>
            <a:r>
              <a:rPr lang="en-US" altLang="en-US" baseline="30000" dirty="0" err="1">
                <a:latin typeface="Perpetua" panose="02020502060401020303" pitchFamily="18" charset="0"/>
              </a:rPr>
              <a:t>j</a:t>
            </a:r>
            <a:r>
              <a:rPr lang="en-US" altLang="en-US" b="1" baseline="30000" dirty="0" err="1">
                <a:latin typeface="Symbol" panose="05050102010706020507" pitchFamily="18" charset="2"/>
              </a:rPr>
              <a:t>wt</a:t>
            </a:r>
            <a:r>
              <a:rPr lang="en-US" altLang="en-US" baseline="30000" dirty="0">
                <a:latin typeface="Perpetua" panose="02020502060401020303" pitchFamily="18" charset="0"/>
              </a:rPr>
              <a:t> </a:t>
            </a:r>
            <a:r>
              <a:rPr lang="en-US" altLang="en-US" dirty="0">
                <a:latin typeface="Perpetua" panose="02020502060401020303" pitchFamily="18" charset="0"/>
              </a:rPr>
              <a:t>= |H</a:t>
            </a:r>
            <a:r>
              <a:rPr lang="en-US" altLang="en-US" baseline="-25000" dirty="0">
                <a:latin typeface="Perpetua" panose="02020502060401020303" pitchFamily="18" charset="0"/>
              </a:rPr>
              <a:t>1</a:t>
            </a:r>
            <a:r>
              <a:rPr lang="en-US" altLang="en-US" dirty="0">
                <a:latin typeface="Perpetua" panose="02020502060401020303" pitchFamily="18" charset="0"/>
              </a:rPr>
              <a:t>(</a:t>
            </a:r>
            <a:r>
              <a:rPr lang="en-US" altLang="en-US" dirty="0">
                <a:latin typeface="Symbol" panose="05050102010706020507" pitchFamily="18" charset="2"/>
              </a:rPr>
              <a:t>w</a:t>
            </a:r>
            <a:r>
              <a:rPr lang="en-US" altLang="en-US" dirty="0">
                <a:latin typeface="Perpetua" panose="02020502060401020303" pitchFamily="18" charset="0"/>
              </a:rPr>
              <a:t>)|</a:t>
            </a:r>
            <a:r>
              <a:rPr lang="en-US" altLang="en-US" baseline="30000" dirty="0">
                <a:latin typeface="Perpetua" panose="02020502060401020303" pitchFamily="18" charset="0"/>
              </a:rPr>
              <a:t>2</a:t>
            </a:r>
            <a:r>
              <a:rPr lang="en-US" altLang="en-US" dirty="0">
                <a:latin typeface="Perpetua" panose="02020502060401020303" pitchFamily="18" charset="0"/>
              </a:rPr>
              <a:t> e </a:t>
            </a:r>
            <a:r>
              <a:rPr lang="en-US" altLang="en-US" baseline="30000" dirty="0" err="1">
                <a:latin typeface="Perpetua" panose="02020502060401020303" pitchFamily="18" charset="0"/>
              </a:rPr>
              <a:t>j</a:t>
            </a:r>
            <a:r>
              <a:rPr lang="en-US" altLang="en-US" b="1" baseline="30000" dirty="0" err="1">
                <a:latin typeface="Symbol" panose="05050102010706020507" pitchFamily="18" charset="2"/>
              </a:rPr>
              <a:t>wt</a:t>
            </a:r>
            <a:r>
              <a:rPr lang="en-US" altLang="en-US" dirty="0">
                <a:latin typeface="Perpetua" panose="02020502060401020303" pitchFamily="18" charset="0"/>
              </a:rPr>
              <a:t> </a:t>
            </a:r>
          </a:p>
        </p:txBody>
      </p:sp>
      <p:sp>
        <p:nvSpPr>
          <p:cNvPr id="32780" name="Text Box 12">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62CAB0B0-4E65-431D-A20A-2B49A334A2DE}"/>
              </a:ext>
            </a:extLst>
          </p:cNvPr>
          <p:cNvSpPr txBox="1">
            <a:spLocks noChangeArrowheads="1"/>
          </p:cNvSpPr>
          <p:nvPr/>
        </p:nvSpPr>
        <p:spPr bwMode="auto">
          <a:xfrm>
            <a:off x="4189413" y="5410200"/>
            <a:ext cx="2855269" cy="369332"/>
          </a:xfrm>
          <a:prstGeom prst="rect">
            <a:avLst/>
          </a:prstGeom>
          <a:noFill/>
          <a:ln>
            <a:noFill/>
          </a:ln>
          <a:extLst>
            <a:ext uri="{909E8E84-426E-40DD-AFC4-6F175D3DCCD1}">
              <a14:hiddenFil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dirty="0">
                <a:latin typeface="Perpetua" panose="02020502060401020303" pitchFamily="18" charset="0"/>
              </a:rPr>
              <a:t>|</a:t>
            </a:r>
            <a:r>
              <a:rPr lang="en-US" altLang="en-US" dirty="0">
                <a:solidFill>
                  <a:srgbClr val="0A0C0E"/>
                </a:solidFill>
                <a:latin typeface="Perpetua" panose="02020502060401020303" pitchFamily="18" charset="0"/>
              </a:rPr>
              <a:t>H</a:t>
            </a:r>
            <a:r>
              <a:rPr lang="en-US" altLang="en-US" baseline="-25000" dirty="0">
                <a:solidFill>
                  <a:srgbClr val="0A0C0E"/>
                </a:solidFill>
                <a:latin typeface="Perpetua" panose="02020502060401020303" pitchFamily="18" charset="0"/>
              </a:rPr>
              <a:t>1</a:t>
            </a:r>
            <a:r>
              <a:rPr lang="en-US" altLang="en-US" dirty="0">
                <a:latin typeface="Perpetua" panose="02020502060401020303" pitchFamily="18" charset="0"/>
              </a:rPr>
              <a:t>(</a:t>
            </a:r>
            <a:r>
              <a:rPr lang="en-US" altLang="en-US" dirty="0">
                <a:latin typeface="Symbol" panose="05050102010706020507" pitchFamily="18" charset="2"/>
              </a:rPr>
              <a:t>w</a:t>
            </a:r>
            <a:r>
              <a:rPr lang="en-US" altLang="en-US" dirty="0">
                <a:latin typeface="Perpetua" panose="02020502060401020303" pitchFamily="18" charset="0"/>
              </a:rPr>
              <a:t>)|</a:t>
            </a:r>
            <a:r>
              <a:rPr lang="en-US" altLang="en-US" baseline="30000" dirty="0">
                <a:latin typeface="Perpetua" panose="02020502060401020303" pitchFamily="18" charset="0"/>
              </a:rPr>
              <a:t>2</a:t>
            </a:r>
            <a:r>
              <a:rPr lang="en-US" altLang="en-US" dirty="0">
                <a:latin typeface="Perpetua" panose="02020502060401020303" pitchFamily="18" charset="0"/>
              </a:rPr>
              <a:t> e </a:t>
            </a:r>
            <a:r>
              <a:rPr lang="en-US" altLang="en-US" baseline="30000" dirty="0" err="1">
                <a:latin typeface="Perpetua" panose="02020502060401020303" pitchFamily="18" charset="0"/>
              </a:rPr>
              <a:t>j</a:t>
            </a:r>
            <a:r>
              <a:rPr lang="en-US" altLang="en-US" b="1" baseline="30000" dirty="0" err="1">
                <a:latin typeface="Symbol" panose="05050102010706020507" pitchFamily="18" charset="2"/>
              </a:rPr>
              <a:t>wt</a:t>
            </a:r>
            <a:r>
              <a:rPr lang="en-US" altLang="en-US" b="1" baseline="30000" dirty="0">
                <a:latin typeface="Symbol" panose="05050102010706020507" pitchFamily="18" charset="2"/>
              </a:rPr>
              <a:t> </a:t>
            </a:r>
            <a:r>
              <a:rPr lang="en-US" altLang="en-US" b="1" dirty="0">
                <a:latin typeface="Perpetua" panose="02020502060401020303" pitchFamily="18" charset="0"/>
              </a:rPr>
              <a:t>=</a:t>
            </a:r>
            <a:r>
              <a:rPr lang="en-US" altLang="en-US" dirty="0">
                <a:latin typeface="Perpetua" panose="02020502060401020303" pitchFamily="18" charset="0"/>
              </a:rPr>
              <a:t> H</a:t>
            </a:r>
            <a:r>
              <a:rPr lang="en-US" altLang="en-US" baseline="-25000" dirty="0">
                <a:latin typeface="Perpetua" panose="02020502060401020303" pitchFamily="18" charset="0"/>
              </a:rPr>
              <a:t>NYQ</a:t>
            </a:r>
            <a:r>
              <a:rPr lang="en-US" altLang="en-US" dirty="0">
                <a:latin typeface="Perpetua" panose="02020502060401020303" pitchFamily="18" charset="0"/>
              </a:rPr>
              <a:t>(</a:t>
            </a:r>
            <a:r>
              <a:rPr lang="en-US" altLang="en-US" dirty="0">
                <a:latin typeface="Symbol" panose="05050102010706020507" pitchFamily="18" charset="2"/>
              </a:rPr>
              <a:t>w</a:t>
            </a:r>
            <a:r>
              <a:rPr lang="en-US" altLang="en-US" dirty="0">
                <a:latin typeface="Perpetua" panose="02020502060401020303" pitchFamily="18" charset="0"/>
              </a:rPr>
              <a:t>) e </a:t>
            </a:r>
            <a:r>
              <a:rPr lang="en-US" altLang="en-US" baseline="30000" dirty="0" err="1">
                <a:latin typeface="Perpetua" panose="02020502060401020303" pitchFamily="18" charset="0"/>
              </a:rPr>
              <a:t>j</a:t>
            </a:r>
            <a:r>
              <a:rPr lang="en-US" altLang="en-US" b="1" baseline="30000" dirty="0" err="1">
                <a:latin typeface="Symbol" panose="05050102010706020507" pitchFamily="18" charset="2"/>
              </a:rPr>
              <a:t>w</a:t>
            </a:r>
            <a:r>
              <a:rPr lang="en-US" altLang="en-US" b="1" baseline="30000" dirty="0" err="1">
                <a:latin typeface="Perpetua" panose="02020502060401020303" pitchFamily="18" charset="0"/>
              </a:rPr>
              <a:t>t</a:t>
            </a:r>
            <a:r>
              <a:rPr lang="en-US" altLang="en-US" dirty="0">
                <a:latin typeface="Perpetua" panose="02020502060401020303" pitchFamily="18" charset="0"/>
              </a:rPr>
              <a:t> </a:t>
            </a:r>
          </a:p>
        </p:txBody>
      </p:sp>
      <p:sp>
        <p:nvSpPr>
          <p:cNvPr id="32781" name="Text Box 13">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7A8F3782-ABEE-4720-90A1-61BA31247C19}"/>
              </a:ext>
            </a:extLst>
          </p:cNvPr>
          <p:cNvSpPr txBox="1">
            <a:spLocks noChangeArrowheads="1"/>
          </p:cNvSpPr>
          <p:nvPr/>
        </p:nvSpPr>
        <p:spPr bwMode="auto">
          <a:xfrm>
            <a:off x="4494212" y="6019800"/>
            <a:ext cx="2552878" cy="369332"/>
          </a:xfrm>
          <a:prstGeom prst="rect">
            <a:avLst/>
          </a:prstGeom>
          <a:noFill/>
          <a:ln>
            <a:noFill/>
          </a:ln>
          <a:extLst>
            <a:ext uri="{909E8E84-426E-40DD-AFC4-6F175D3DCCD1}">
              <a14:hiddenFil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dirty="0">
                <a:solidFill>
                  <a:srgbClr val="0A0C0E"/>
                </a:solidFill>
                <a:latin typeface="Perpetua" panose="02020502060401020303" pitchFamily="18" charset="0"/>
              </a:rPr>
              <a:t>H</a:t>
            </a:r>
            <a:r>
              <a:rPr lang="en-US" altLang="en-US" baseline="-25000" dirty="0">
                <a:solidFill>
                  <a:srgbClr val="0A0C0E"/>
                </a:solidFill>
                <a:latin typeface="Perpetua" panose="02020502060401020303" pitchFamily="18" charset="0"/>
              </a:rPr>
              <a:t>1</a:t>
            </a:r>
            <a:r>
              <a:rPr lang="en-US" altLang="en-US" dirty="0">
                <a:solidFill>
                  <a:srgbClr val="0A0C0E"/>
                </a:solidFill>
                <a:latin typeface="Perpetua" panose="02020502060401020303" pitchFamily="18" charset="0"/>
              </a:rPr>
              <a:t>(</a:t>
            </a:r>
            <a:r>
              <a:rPr lang="en-US" altLang="en-US" dirty="0">
                <a:solidFill>
                  <a:srgbClr val="0A0C0E"/>
                </a:solidFill>
                <a:latin typeface="Symbol" panose="05050102010706020507" pitchFamily="18" charset="2"/>
              </a:rPr>
              <a:t>w</a:t>
            </a:r>
            <a:r>
              <a:rPr lang="en-US" altLang="en-US" dirty="0">
                <a:solidFill>
                  <a:srgbClr val="0A0C0E"/>
                </a:solidFill>
                <a:latin typeface="Perpetua" panose="02020502060401020303" pitchFamily="18" charset="0"/>
              </a:rPr>
              <a:t>)</a:t>
            </a:r>
            <a:r>
              <a:rPr lang="en-US" altLang="en-US" b="1" baseline="30000" dirty="0">
                <a:solidFill>
                  <a:srgbClr val="0A0C0E"/>
                </a:solidFill>
                <a:latin typeface="Symbol" panose="05050102010706020507" pitchFamily="18" charset="2"/>
              </a:rPr>
              <a:t> </a:t>
            </a:r>
            <a:r>
              <a:rPr lang="en-US" altLang="en-US" b="1" dirty="0">
                <a:solidFill>
                  <a:srgbClr val="0A0C0E"/>
                </a:solidFill>
                <a:latin typeface="Perpetua" panose="02020502060401020303" pitchFamily="18" charset="0"/>
              </a:rPr>
              <a:t>=</a:t>
            </a:r>
            <a:r>
              <a:rPr lang="en-US" altLang="en-US" dirty="0">
                <a:solidFill>
                  <a:srgbClr val="0A0C0E"/>
                </a:solidFill>
                <a:latin typeface="Perpetua" panose="02020502060401020303" pitchFamily="18" charset="0"/>
              </a:rPr>
              <a:t> SQRT{H</a:t>
            </a:r>
            <a:r>
              <a:rPr lang="en-US" altLang="en-US" baseline="-25000" dirty="0">
                <a:solidFill>
                  <a:srgbClr val="0A0C0E"/>
                </a:solidFill>
                <a:latin typeface="Perpetua" panose="02020502060401020303" pitchFamily="18" charset="0"/>
              </a:rPr>
              <a:t>NYQ</a:t>
            </a:r>
            <a:r>
              <a:rPr lang="en-US" altLang="en-US" dirty="0">
                <a:solidFill>
                  <a:srgbClr val="0A0C0E"/>
                </a:solidFill>
                <a:latin typeface="Perpetua" panose="02020502060401020303" pitchFamily="18" charset="0"/>
              </a:rPr>
              <a:t>(</a:t>
            </a:r>
            <a:r>
              <a:rPr lang="en-US" altLang="en-US" dirty="0">
                <a:solidFill>
                  <a:srgbClr val="0A0C0E"/>
                </a:solidFill>
                <a:latin typeface="Symbol" panose="05050102010706020507" pitchFamily="18" charset="2"/>
              </a:rPr>
              <a:t>w</a:t>
            </a:r>
            <a:r>
              <a:rPr lang="en-US" altLang="en-US" dirty="0">
                <a:solidFill>
                  <a:srgbClr val="0A0C0E"/>
                </a:solidFill>
                <a:latin typeface="Perpetua" panose="02020502060401020303" pitchFamily="18" charset="0"/>
              </a:rPr>
              <a:t>)}  </a:t>
            </a:r>
          </a:p>
        </p:txBody>
      </p:sp>
      <p:sp>
        <p:nvSpPr>
          <p:cNvPr id="32782" name="Text Box 14">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905FED5F-517E-45DD-825A-1B17ABC9E03D}"/>
              </a:ext>
            </a:extLst>
          </p:cNvPr>
          <p:cNvSpPr txBox="1">
            <a:spLocks noChangeArrowheads="1"/>
          </p:cNvSpPr>
          <p:nvPr/>
        </p:nvSpPr>
        <p:spPr bwMode="auto">
          <a:xfrm>
            <a:off x="6094412" y="4311293"/>
            <a:ext cx="1587294" cy="369332"/>
          </a:xfrm>
          <a:prstGeom prst="rect">
            <a:avLst/>
          </a:prstGeom>
          <a:noFill/>
          <a:ln>
            <a:noFill/>
          </a:ln>
          <a:extLst>
            <a:ext uri="{909E8E84-426E-40DD-AFC4-6F175D3DCCD1}">
              <a14:hiddenFil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dirty="0">
                <a:solidFill>
                  <a:srgbClr val="0A0C0E"/>
                </a:solidFill>
                <a:latin typeface="Perpetua" panose="02020502060401020303" pitchFamily="18" charset="0"/>
              </a:rPr>
              <a:t>(Maximize SNR)</a:t>
            </a:r>
          </a:p>
        </p:txBody>
      </p:sp>
      <p:sp>
        <p:nvSpPr>
          <p:cNvPr id="32783" name="Text Box 15">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14C669CD-3F9C-4527-BBDE-151CBAE0FA31}"/>
              </a:ext>
            </a:extLst>
          </p:cNvPr>
          <p:cNvSpPr txBox="1">
            <a:spLocks noChangeArrowheads="1"/>
          </p:cNvSpPr>
          <p:nvPr/>
        </p:nvSpPr>
        <p:spPr bwMode="auto">
          <a:xfrm>
            <a:off x="7466012" y="5486400"/>
            <a:ext cx="1001556" cy="369332"/>
          </a:xfrm>
          <a:prstGeom prst="rect">
            <a:avLst/>
          </a:prstGeom>
          <a:noFill/>
          <a:ln>
            <a:noFill/>
          </a:ln>
          <a:extLst>
            <a:ext uri="{909E8E84-426E-40DD-AFC4-6F175D3DCCD1}">
              <a14:hiddenFil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dirty="0">
                <a:solidFill>
                  <a:srgbClr val="0A0C0E"/>
                </a:solidFill>
                <a:latin typeface="Perpetua" panose="02020502060401020303" pitchFamily="18" charset="0"/>
              </a:rPr>
              <a:t>(Zero ISI)</a:t>
            </a:r>
          </a:p>
        </p:txBody>
      </p:sp>
      <p:sp>
        <p:nvSpPr>
          <p:cNvPr id="13" name="Slide Number Placeholder 12">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F4ADB693-1ECD-464F-95B1-4940C2B65A21}"/>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9E458CE2-BE21-486A-A4B8-7201F53ABC90}" type="slidenum">
              <a:rPr lang="en-US" altLang="en-US">
                <a:solidFill>
                  <a:srgbClr val="FFFFFF"/>
                </a:solidFill>
                <a:latin typeface="Franklin Gothic Book" panose="020B0503020102020204" pitchFamily="34" charset="0"/>
              </a:rPr>
              <a:pPr eaLnBrk="1" hangingPunct="1"/>
              <a:t>55</a:t>
            </a:fld>
            <a:endParaRPr lang="en-US" altLang="en-US">
              <a:solidFill>
                <a:srgbClr val="FFFFFF"/>
              </a:solidFill>
              <a:latin typeface="Franklin Gothic Book" panose="020B0503020102020204" pitchFamily="34" charset="0"/>
            </a:endParaRPr>
          </a:p>
        </p:txBody>
      </p:sp>
      <p:sp>
        <p:nvSpPr>
          <p:cNvPr id="2" name="TextBox 1">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05677972-A5B4-4EFB-8B14-775F4BDF2D8B}"/>
              </a:ext>
            </a:extLst>
          </p:cNvPr>
          <p:cNvSpPr txBox="1"/>
          <p:nvPr/>
        </p:nvSpPr>
        <p:spPr>
          <a:xfrm>
            <a:off x="11646450" y="5779532"/>
            <a:ext cx="393056" cy="338554"/>
          </a:xfrm>
          <a:prstGeom prst="rect">
            <a:avLst/>
          </a:prstGeom>
          <a:noFill/>
        </p:spPr>
        <p:txBody>
          <a:bodyPr wrap="none" rtlCol="0">
            <a:spAutoFit/>
          </a:bodyPr>
          <a:lstStyle/>
          <a:p>
            <a:fld id="{9994045F-F0FD-4182-A154-23E632298688}" type="slidenum">
              <a:rPr lang="en-US" sz="1600" smtClean="0">
                <a:solidFill>
                  <a:schemeClr val="tx1">
                    <a:lumMod val="60000"/>
                    <a:lumOff val="40000"/>
                  </a:schemeClr>
                </a:solidFill>
              </a:rPr>
              <a:pPr/>
              <a:t>55</a:t>
            </a:fld>
            <a:endParaRPr lang="en-US" sz="1600" dirty="0">
              <a:solidFill>
                <a:schemeClr val="tx1">
                  <a:lumMod val="60000"/>
                  <a:lumOff val="40000"/>
                </a:schemeClr>
              </a:solidFill>
            </a:endParaRPr>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234932502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2777"/>
                                        </p:tgtEl>
                                        <p:attrNameLst>
                                          <p:attrName>style.visibility</p:attrName>
                                        </p:attrNameLst>
                                      </p:cBhvr>
                                      <p:to>
                                        <p:strVal val="visible"/>
                                      </p:to>
                                    </p:set>
                                    <p:anim calcmode="lin" valueType="num">
                                      <p:cBhvr additive="base">
                                        <p:cTn id="7" dur="500" fill="hold"/>
                                        <p:tgtEl>
                                          <p:spTgt spid="32777"/>
                                        </p:tgtEl>
                                        <p:attrNameLst>
                                          <p:attrName>ppt_x</p:attrName>
                                        </p:attrNameLst>
                                      </p:cBhvr>
                                      <p:tavLst>
                                        <p:tav tm="0">
                                          <p:val>
                                            <p:strVal val="0-#ppt_w/2"/>
                                          </p:val>
                                        </p:tav>
                                        <p:tav tm="100000">
                                          <p:val>
                                            <p:strVal val="#ppt_x"/>
                                          </p:val>
                                        </p:tav>
                                      </p:tavLst>
                                    </p:anim>
                                    <p:anim calcmode="lin" valueType="num">
                                      <p:cBhvr additive="base">
                                        <p:cTn id="8" dur="500" fill="hold"/>
                                        <p:tgtEl>
                                          <p:spTgt spid="32777"/>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32782"/>
                                        </p:tgtEl>
                                        <p:attrNameLst>
                                          <p:attrName>style.visibility</p:attrName>
                                        </p:attrNameLst>
                                      </p:cBhvr>
                                      <p:to>
                                        <p:strVal val="visible"/>
                                      </p:to>
                                    </p:set>
                                    <p:anim calcmode="lin" valueType="num">
                                      <p:cBhvr additive="base">
                                        <p:cTn id="13" dur="500" fill="hold"/>
                                        <p:tgtEl>
                                          <p:spTgt spid="32782"/>
                                        </p:tgtEl>
                                        <p:attrNameLst>
                                          <p:attrName>ppt_x</p:attrName>
                                        </p:attrNameLst>
                                      </p:cBhvr>
                                      <p:tavLst>
                                        <p:tav tm="0">
                                          <p:val>
                                            <p:strVal val="1+#ppt_w/2"/>
                                          </p:val>
                                        </p:tav>
                                        <p:tav tm="100000">
                                          <p:val>
                                            <p:strVal val="#ppt_x"/>
                                          </p:val>
                                        </p:tav>
                                      </p:tavLst>
                                    </p:anim>
                                    <p:anim calcmode="lin" valueType="num">
                                      <p:cBhvr additive="base">
                                        <p:cTn id="14" dur="500" fill="hold"/>
                                        <p:tgtEl>
                                          <p:spTgt spid="32782"/>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32779"/>
                                        </p:tgtEl>
                                        <p:attrNameLst>
                                          <p:attrName>style.visibility</p:attrName>
                                        </p:attrNameLst>
                                      </p:cBhvr>
                                      <p:to>
                                        <p:strVal val="visible"/>
                                      </p:to>
                                    </p:set>
                                    <p:anim calcmode="lin" valueType="num">
                                      <p:cBhvr additive="base">
                                        <p:cTn id="19" dur="500" fill="hold"/>
                                        <p:tgtEl>
                                          <p:spTgt spid="32779"/>
                                        </p:tgtEl>
                                        <p:attrNameLst>
                                          <p:attrName>ppt_x</p:attrName>
                                        </p:attrNameLst>
                                      </p:cBhvr>
                                      <p:tavLst>
                                        <p:tav tm="0">
                                          <p:val>
                                            <p:strVal val="0-#ppt_w/2"/>
                                          </p:val>
                                        </p:tav>
                                        <p:tav tm="100000">
                                          <p:val>
                                            <p:strVal val="#ppt_x"/>
                                          </p:val>
                                        </p:tav>
                                      </p:tavLst>
                                    </p:anim>
                                    <p:anim calcmode="lin" valueType="num">
                                      <p:cBhvr additive="base">
                                        <p:cTn id="20" dur="500" fill="hold"/>
                                        <p:tgtEl>
                                          <p:spTgt spid="32779"/>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32780"/>
                                        </p:tgtEl>
                                        <p:attrNameLst>
                                          <p:attrName>style.visibility</p:attrName>
                                        </p:attrNameLst>
                                      </p:cBhvr>
                                      <p:to>
                                        <p:strVal val="visible"/>
                                      </p:to>
                                    </p:set>
                                    <p:anim calcmode="lin" valueType="num">
                                      <p:cBhvr additive="base">
                                        <p:cTn id="25" dur="500" fill="hold"/>
                                        <p:tgtEl>
                                          <p:spTgt spid="32780"/>
                                        </p:tgtEl>
                                        <p:attrNameLst>
                                          <p:attrName>ppt_x</p:attrName>
                                        </p:attrNameLst>
                                      </p:cBhvr>
                                      <p:tavLst>
                                        <p:tav tm="0">
                                          <p:val>
                                            <p:strVal val="0-#ppt_w/2"/>
                                          </p:val>
                                        </p:tav>
                                        <p:tav tm="100000">
                                          <p:val>
                                            <p:strVal val="#ppt_x"/>
                                          </p:val>
                                        </p:tav>
                                      </p:tavLst>
                                    </p:anim>
                                    <p:anim calcmode="lin" valueType="num">
                                      <p:cBhvr additive="base">
                                        <p:cTn id="26" dur="500" fill="hold"/>
                                        <p:tgtEl>
                                          <p:spTgt spid="32780"/>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2" fill="hold" grpId="0" nodeType="clickEffect">
                                  <p:stCondLst>
                                    <p:cond delay="0"/>
                                  </p:stCondLst>
                                  <p:childTnLst>
                                    <p:set>
                                      <p:cBhvr>
                                        <p:cTn id="30" dur="1" fill="hold">
                                          <p:stCondLst>
                                            <p:cond delay="0"/>
                                          </p:stCondLst>
                                        </p:cTn>
                                        <p:tgtEl>
                                          <p:spTgt spid="32783"/>
                                        </p:tgtEl>
                                        <p:attrNameLst>
                                          <p:attrName>style.visibility</p:attrName>
                                        </p:attrNameLst>
                                      </p:cBhvr>
                                      <p:to>
                                        <p:strVal val="visible"/>
                                      </p:to>
                                    </p:set>
                                    <p:anim calcmode="lin" valueType="num">
                                      <p:cBhvr additive="base">
                                        <p:cTn id="31" dur="500" fill="hold"/>
                                        <p:tgtEl>
                                          <p:spTgt spid="32783"/>
                                        </p:tgtEl>
                                        <p:attrNameLst>
                                          <p:attrName>ppt_x</p:attrName>
                                        </p:attrNameLst>
                                      </p:cBhvr>
                                      <p:tavLst>
                                        <p:tav tm="0">
                                          <p:val>
                                            <p:strVal val="1+#ppt_w/2"/>
                                          </p:val>
                                        </p:tav>
                                        <p:tav tm="100000">
                                          <p:val>
                                            <p:strVal val="#ppt_x"/>
                                          </p:val>
                                        </p:tav>
                                      </p:tavLst>
                                    </p:anim>
                                    <p:anim calcmode="lin" valueType="num">
                                      <p:cBhvr additive="base">
                                        <p:cTn id="32" dur="500" fill="hold"/>
                                        <p:tgtEl>
                                          <p:spTgt spid="32783"/>
                                        </p:tgtEl>
                                        <p:attrNameLst>
                                          <p:attrName>ppt_y</p:attrName>
                                        </p:attrNameLst>
                                      </p:cBhvr>
                                      <p:tavLst>
                                        <p:tav tm="0">
                                          <p:val>
                                            <p:strVal val="#ppt_y"/>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32781"/>
                                        </p:tgtEl>
                                        <p:attrNameLst>
                                          <p:attrName>style.visibility</p:attrName>
                                        </p:attrNameLst>
                                      </p:cBhvr>
                                      <p:to>
                                        <p:strVal val="visible"/>
                                      </p:to>
                                    </p:set>
                                    <p:anim calcmode="lin" valueType="num">
                                      <p:cBhvr additive="base">
                                        <p:cTn id="37" dur="500" fill="hold"/>
                                        <p:tgtEl>
                                          <p:spTgt spid="32781"/>
                                        </p:tgtEl>
                                        <p:attrNameLst>
                                          <p:attrName>ppt_x</p:attrName>
                                        </p:attrNameLst>
                                      </p:cBhvr>
                                      <p:tavLst>
                                        <p:tav tm="0">
                                          <p:val>
                                            <p:strVal val="0-#ppt_w/2"/>
                                          </p:val>
                                        </p:tav>
                                        <p:tav tm="100000">
                                          <p:val>
                                            <p:strVal val="#ppt_x"/>
                                          </p:val>
                                        </p:tav>
                                      </p:tavLst>
                                    </p:anim>
                                    <p:anim calcmode="lin" valueType="num">
                                      <p:cBhvr additive="base">
                                        <p:cTn id="38" dur="500" fill="hold"/>
                                        <p:tgtEl>
                                          <p:spTgt spid="3278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777" grpId="0"/>
      <p:bldP spid="32779" grpId="0"/>
      <p:bldP spid="32780" grpId="0"/>
      <p:bldP spid="32781" grpId="0"/>
      <p:bldP spid="32782" grpId="0"/>
      <p:bldP spid="32783" grpId="0"/>
    </p:bldLst>
  </p:timing>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4821" name="Rectangle 5">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58226616-1CF6-4D42-B1DC-59F449157FCC}"/>
              </a:ext>
            </a:extLst>
          </p:cNvPr>
          <p:cNvSpPr>
            <a:spLocks noGrp="1" noChangeArrowheads="1"/>
          </p:cNvSpPr>
          <p:nvPr>
            <p:ph type="title"/>
          </p:nvPr>
        </p:nvSpPr>
        <p:spPr>
          <a:xfrm>
            <a:off x="1903412" y="152400"/>
            <a:ext cx="7924800" cy="1157288"/>
          </a:xfrm>
        </p:spPr>
        <p:txBody>
          <a:bodyPr>
            <a:noAutofit/>
          </a:bodyPr>
          <a:lstStyle/>
          <a:p>
            <a:pPr algn="ctr">
              <a:defRPr/>
            </a:pPr>
            <a:r>
              <a:rPr lang="en-US" sz="3600" b="0" dirty="0">
                <a:ln w="0"/>
                <a:solidFill>
                  <a:schemeClr val="tx1"/>
                </a:solidFill>
                <a:effectLst/>
                <a:latin typeface="Times New Roman" panose="02020603050405020304" pitchFamily="18" charset="0"/>
                <a:cs typeface="Times New Roman" panose="02020603050405020304" pitchFamily="18" charset="0"/>
              </a:rPr>
              <a:t>Bandwidth Limited Channel</a:t>
            </a:r>
            <a:br>
              <a:rPr lang="en-US" sz="3600" b="0" dirty="0">
                <a:ln w="0"/>
                <a:solidFill>
                  <a:schemeClr val="tx1"/>
                </a:solidFill>
                <a:effectLst/>
                <a:latin typeface="Times New Roman" panose="02020603050405020304" pitchFamily="18" charset="0"/>
                <a:cs typeface="Times New Roman" panose="02020603050405020304" pitchFamily="18" charset="0"/>
              </a:rPr>
            </a:br>
            <a:r>
              <a:rPr lang="en-US" sz="3600" b="0" dirty="0">
                <a:ln w="0"/>
                <a:solidFill>
                  <a:schemeClr val="tx1"/>
                </a:solidFill>
                <a:effectLst/>
                <a:latin typeface="Times New Roman" panose="02020603050405020304" pitchFamily="18" charset="0"/>
                <a:cs typeface="Times New Roman" panose="02020603050405020304" pitchFamily="18" charset="0"/>
              </a:rPr>
              <a:t>Zero ISI and Causal Response</a:t>
            </a:r>
          </a:p>
        </p:txBody>
      </p:sp>
      <p:graphicFrame>
        <p:nvGraphicFramePr>
          <p:cNvPr id="2050" name="Object 2">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0CC8C21E-0DEE-4BBF-ACC6-FCF1FA5326D1}"/>
              </a:ext>
            </a:extLst>
          </p:cNvPr>
          <p:cNvGraphicFramePr>
            <a:graphicFrameLocks noGrp="1" noChangeAspect="1"/>
          </p:cNvGraphicFramePr>
          <p:nvPr>
            <p:ph idx="1"/>
          </p:nvPr>
        </p:nvGraphicFramePr>
        <p:xfrm>
          <a:off x="1522412" y="2286000"/>
          <a:ext cx="8915400" cy="3411538"/>
        </p:xfrm>
        <a:graphic>
          <a:graphicData uri="http://schemas.openxmlformats.org/presentationml/2006/ole">
            <p:oleObj spid="_x0000_s156719" name="CorelDRAW" r:id="rId3" imgW="7708900" imgH="2946400" progId="">
              <p:embed/>
            </p:oleObj>
          </a:graphicData>
        </a:graphic>
      </p:graphicFrame>
      <p:sp>
        <p:nvSpPr>
          <p:cNvPr id="2052" name="Text Box 10">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7D633460-A9A2-4448-9E8F-55FFA45C5A4A}"/>
              </a:ext>
            </a:extLst>
          </p:cNvPr>
          <p:cNvSpPr txBox="1">
            <a:spLocks noChangeArrowheads="1"/>
          </p:cNvSpPr>
          <p:nvPr/>
        </p:nvSpPr>
        <p:spPr bwMode="auto">
          <a:xfrm>
            <a:off x="2894012" y="1752601"/>
            <a:ext cx="1858201" cy="369332"/>
          </a:xfrm>
          <a:prstGeom prst="rect">
            <a:avLst/>
          </a:prstGeom>
          <a:noFill/>
          <a:ln>
            <a:noFill/>
          </a:ln>
          <a:extLst>
            <a:ext uri="{909E8E84-426E-40DD-AFC4-6F175D3DCCD1}">
              <a14:hiddenFil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dirty="0">
                <a:latin typeface="Times New Roman" panose="02020603050405020304" pitchFamily="18" charset="0"/>
                <a:cs typeface="Times New Roman" panose="02020603050405020304" pitchFamily="18" charset="0"/>
              </a:rPr>
              <a:t>Nyquist Spectrum</a:t>
            </a:r>
          </a:p>
        </p:txBody>
      </p:sp>
      <p:sp>
        <p:nvSpPr>
          <p:cNvPr id="2053" name="Rectangle 11">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0724EE44-ABF0-4D6E-9A1F-3736D30239DB}"/>
              </a:ext>
            </a:extLst>
          </p:cNvPr>
          <p:cNvSpPr>
            <a:spLocks noChangeArrowheads="1"/>
          </p:cNvSpPr>
          <p:nvPr/>
        </p:nvSpPr>
        <p:spPr bwMode="auto">
          <a:xfrm>
            <a:off x="7008812" y="1557635"/>
            <a:ext cx="2391039" cy="646331"/>
          </a:xfrm>
          <a:prstGeom prst="rect">
            <a:avLst/>
          </a:prstGeom>
          <a:noFill/>
          <a:ln>
            <a:noFill/>
          </a:ln>
          <a:extLst>
            <a:ext uri="{909E8E84-426E-40DD-AFC4-6F175D3DCCD1}">
              <a14:hiddenFil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dirty="0">
                <a:latin typeface="Times New Roman" panose="02020603050405020304" pitchFamily="18" charset="0"/>
                <a:cs typeface="Times New Roman" panose="02020603050405020304" pitchFamily="18" charset="0"/>
              </a:rPr>
              <a:t>    Nyquist Spectrum </a:t>
            </a:r>
          </a:p>
          <a:p>
            <a:pPr eaLnBrk="1" hangingPunct="1"/>
            <a:r>
              <a:rPr lang="en-US" altLang="en-US" dirty="0">
                <a:latin typeface="Times New Roman" panose="02020603050405020304" pitchFamily="18" charset="0"/>
                <a:cs typeface="Times New Roman" panose="02020603050405020304" pitchFamily="18" charset="0"/>
              </a:rPr>
              <a:t>With Excess BW Taper</a:t>
            </a:r>
          </a:p>
        </p:txBody>
      </p:sp>
      <p:sp>
        <p:nvSpPr>
          <p:cNvPr id="2054" name="Rectangle 12">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BB40B58E-C5A6-4E83-8010-799436AC16E3}"/>
              </a:ext>
            </a:extLst>
          </p:cNvPr>
          <p:cNvSpPr>
            <a:spLocks noChangeArrowheads="1"/>
          </p:cNvSpPr>
          <p:nvPr/>
        </p:nvSpPr>
        <p:spPr bwMode="auto">
          <a:xfrm>
            <a:off x="2970212" y="5867400"/>
            <a:ext cx="1847850" cy="641350"/>
          </a:xfrm>
          <a:prstGeom prst="rect">
            <a:avLst/>
          </a:prstGeom>
          <a:noFill/>
          <a:ln>
            <a:noFill/>
          </a:ln>
          <a:extLst>
            <a:ext uri="{909E8E84-426E-40DD-AFC4-6F175D3DCCD1}">
              <a14:hiddenFil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dirty="0">
                <a:latin typeface="Times New Roman" panose="02020603050405020304" pitchFamily="18" charset="0"/>
                <a:cs typeface="Times New Roman" panose="02020603050405020304" pitchFamily="18" charset="0"/>
              </a:rPr>
              <a:t>Infinite Duration </a:t>
            </a:r>
          </a:p>
          <a:p>
            <a:pPr eaLnBrk="1" hangingPunct="1"/>
            <a:r>
              <a:rPr lang="en-US" altLang="en-US" dirty="0">
                <a:latin typeface="Times New Roman" panose="02020603050405020304" pitchFamily="18" charset="0"/>
                <a:cs typeface="Times New Roman" panose="02020603050405020304" pitchFamily="18" charset="0"/>
              </a:rPr>
              <a:t>  Nyquist Pulse</a:t>
            </a:r>
          </a:p>
        </p:txBody>
      </p:sp>
      <p:sp>
        <p:nvSpPr>
          <p:cNvPr id="2055" name="Rectangle 13">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291DF706-7563-41E8-A2A7-B80D3F09D6C6}"/>
              </a:ext>
            </a:extLst>
          </p:cNvPr>
          <p:cNvSpPr>
            <a:spLocks noChangeArrowheads="1"/>
          </p:cNvSpPr>
          <p:nvPr/>
        </p:nvSpPr>
        <p:spPr bwMode="auto">
          <a:xfrm>
            <a:off x="7237412" y="5791200"/>
            <a:ext cx="1659429" cy="646331"/>
          </a:xfrm>
          <a:prstGeom prst="rect">
            <a:avLst/>
          </a:prstGeom>
          <a:noFill/>
          <a:ln>
            <a:noFill/>
          </a:ln>
          <a:extLst>
            <a:ext uri="{909E8E84-426E-40DD-AFC4-6F175D3DCCD1}">
              <a14:hiddenFil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dirty="0">
                <a:latin typeface="Times New Roman" panose="02020603050405020304" pitchFamily="18" charset="0"/>
                <a:cs typeface="Times New Roman" panose="02020603050405020304" pitchFamily="18" charset="0"/>
              </a:rPr>
              <a:t>Finite Duration </a:t>
            </a:r>
          </a:p>
          <a:p>
            <a:pPr eaLnBrk="1" hangingPunct="1"/>
            <a:r>
              <a:rPr lang="en-US" altLang="en-US" dirty="0">
                <a:latin typeface="Times New Roman" panose="02020603050405020304" pitchFamily="18" charset="0"/>
                <a:cs typeface="Times New Roman" panose="02020603050405020304" pitchFamily="18" charset="0"/>
              </a:rPr>
              <a:t> Nyquist Pulse</a:t>
            </a:r>
          </a:p>
        </p:txBody>
      </p:sp>
      <p:sp>
        <p:nvSpPr>
          <p:cNvPr id="8" name="Slide Number Placeholder 7">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8ADD3543-B7F2-4AEA-AA80-7B89DFAB35FF}"/>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DAB0D074-29DD-4E82-9227-3A305ED5F2DD}" type="slidenum">
              <a:rPr lang="en-US" altLang="en-US">
                <a:solidFill>
                  <a:srgbClr val="FFFFFF"/>
                </a:solidFill>
                <a:latin typeface="Franklin Gothic Book" panose="020B0503020102020204" pitchFamily="34" charset="0"/>
              </a:rPr>
              <a:pPr eaLnBrk="1" hangingPunct="1"/>
              <a:t>56</a:t>
            </a:fld>
            <a:endParaRPr lang="en-US" altLang="en-US">
              <a:solidFill>
                <a:srgbClr val="FFFFFF"/>
              </a:solidFill>
              <a:latin typeface="Franklin Gothic Book" panose="020B0503020102020204" pitchFamily="34" charset="0"/>
            </a:endParaRPr>
          </a:p>
        </p:txBody>
      </p:sp>
      <p:sp>
        <p:nvSpPr>
          <p:cNvPr id="2" name="TextBox 1">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05828324-9F17-4F3F-B98A-37B755B87AE2}"/>
              </a:ext>
            </a:extLst>
          </p:cNvPr>
          <p:cNvSpPr txBox="1"/>
          <p:nvPr/>
        </p:nvSpPr>
        <p:spPr>
          <a:xfrm>
            <a:off x="5575124" y="2165350"/>
            <a:ext cx="1980029" cy="923330"/>
          </a:xfrm>
          <a:prstGeom prst="rect">
            <a:avLst/>
          </a:prstGeom>
          <a:noFill/>
        </p:spPr>
        <p:txBody>
          <a:bodyPr wrap="none" rtlCol="0">
            <a:spAutoFit/>
          </a:bodyPr>
          <a:lstStyle/>
          <a:p>
            <a:r>
              <a:rPr lang="en-US" dirty="0"/>
              <a:t>        </a:t>
            </a:r>
            <a:r>
              <a:rPr lang="en-US" dirty="0">
                <a:latin typeface="Times New Roman" panose="02020603050405020304" pitchFamily="18" charset="0"/>
                <a:cs typeface="Times New Roman" panose="02020603050405020304" pitchFamily="18" charset="0"/>
              </a:rPr>
              <a:t>Excess BW</a:t>
            </a:r>
          </a:p>
          <a:p>
            <a:r>
              <a:rPr lang="en-US" dirty="0">
                <a:latin typeface="Times New Roman" panose="02020603050405020304" pitchFamily="18" charset="0"/>
                <a:cs typeface="Times New Roman" panose="02020603050405020304" pitchFamily="18" charset="0"/>
              </a:rPr>
              <a:t>For Finite Duration</a:t>
            </a:r>
          </a:p>
          <a:p>
            <a:r>
              <a:rPr lang="en-US" dirty="0">
                <a:latin typeface="Times New Roman" panose="02020603050405020304" pitchFamily="18" charset="0"/>
                <a:cs typeface="Times New Roman" panose="02020603050405020304" pitchFamily="18" charset="0"/>
              </a:rPr>
              <a:t>             Filter</a:t>
            </a:r>
          </a:p>
        </p:txBody>
      </p:sp>
      <p:cxnSp>
        <p:nvCxnSpPr>
          <p:cNvPr id="4" name="Straight Arrow Connector 3">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EDF744A5-803F-494C-8587-1E861B8A1F59}"/>
              </a:ext>
            </a:extLst>
          </p:cNvPr>
          <p:cNvCxnSpPr>
            <a:cxnSpLocks/>
          </p:cNvCxnSpPr>
          <p:nvPr/>
        </p:nvCxnSpPr>
        <p:spPr>
          <a:xfrm>
            <a:off x="7008812" y="2797175"/>
            <a:ext cx="506587" cy="45243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63412782-CC68-474B-86F8-922133863965}"/>
              </a:ext>
            </a:extLst>
          </p:cNvPr>
          <p:cNvSpPr txBox="1"/>
          <p:nvPr/>
        </p:nvSpPr>
        <p:spPr>
          <a:xfrm>
            <a:off x="11580812" y="5791200"/>
            <a:ext cx="393056" cy="338554"/>
          </a:xfrm>
          <a:prstGeom prst="rect">
            <a:avLst/>
          </a:prstGeom>
          <a:noFill/>
        </p:spPr>
        <p:txBody>
          <a:bodyPr wrap="none" rtlCol="0">
            <a:spAutoFit/>
          </a:bodyPr>
          <a:lstStyle/>
          <a:p>
            <a:fld id="{6A688676-885D-4B81-BAED-A9DA34265D88}" type="slidenum">
              <a:rPr lang="en-US" sz="1600" smtClean="0">
                <a:solidFill>
                  <a:schemeClr val="tx1">
                    <a:lumMod val="60000"/>
                    <a:lumOff val="40000"/>
                  </a:schemeClr>
                </a:solidFill>
              </a:rPr>
              <a:pPr/>
              <a:t>56</a:t>
            </a:fld>
            <a:endParaRPr lang="en-US" sz="1600" dirty="0">
              <a:solidFill>
                <a:schemeClr val="tx1">
                  <a:lumMod val="60000"/>
                  <a:lumOff val="40000"/>
                </a:schemeClr>
              </a:solidFill>
            </a:endParaRPr>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162838598"/>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9218" name="Picture 2">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C6DB1BBE-BCF6-4DE7-9D37-81DEE098F41F}"/>
              </a:ext>
            </a:extLst>
          </p:cNvPr>
          <p:cNvPicPr>
            <a:picLocks noChangeAspect="1" noChangeArrowheads="1"/>
          </p:cNvPicPr>
          <p:nvPr/>
        </p:nvPicPr>
        <p:blipFill>
          <a:blip r:embed="rId4">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rcRect/>
          <a:stretch>
            <a:fillRect/>
          </a:stretch>
        </p:blipFill>
        <p:spPr bwMode="auto">
          <a:xfrm>
            <a:off x="3002666" y="962025"/>
            <a:ext cx="7651750" cy="5297488"/>
          </a:xfrm>
          <a:prstGeom prst="rect">
            <a:avLst/>
          </a:prstGeom>
          <a:noFill/>
          <a:ln>
            <a:noFill/>
          </a:ln>
          <a:effectLst/>
          <a:extLst>
            <a:ext uri="{909E8E84-426E-40DD-AFC4-6F175D3DCCD1}">
              <a14:hiddenFil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91240B29-F687-4F45-9708-019B960494DF}">
              <a14:hiddenLine xmlns:a14="http://schemas.microsoft.com/office/drawing/2010/main" xmlns:p="http://schemas.openxmlformats.org/presentationml/2006/main" xmlns:r="http://schemas.openxmlformats.org/officeDocument/2006/relationships" xmlns:a="http://schemas.openxmlformats.org/drawingml/2006/main" xmlns="" w="9525">
                <a:solidFill>
                  <a:schemeClr val="tx1"/>
                </a:solidFill>
                <a:miter lim="800000"/>
                <a:headEnd/>
                <a:tailEnd/>
              </a14:hiddenLine>
            </a:ext>
            <a:ext uri="{AF507438-7753-43E0-B8FC-AC1667EBCBE1}">
              <a14:hiddenEffects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pic>
      <p:sp>
        <p:nvSpPr>
          <p:cNvPr id="9219" name="TextBox 5">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6D63D6F1-4CDC-4EE7-8372-E22B441BE854}"/>
              </a:ext>
            </a:extLst>
          </p:cNvPr>
          <p:cNvSpPr txBox="1">
            <a:spLocks noChangeArrowheads="1"/>
          </p:cNvSpPr>
          <p:nvPr/>
        </p:nvSpPr>
        <p:spPr bwMode="auto">
          <a:xfrm>
            <a:off x="4113212" y="276208"/>
            <a:ext cx="4312399" cy="461665"/>
          </a:xfrm>
          <a:prstGeom prst="rect">
            <a:avLst/>
          </a:prstGeom>
          <a:noFill/>
          <a:ln>
            <a:noFill/>
          </a:ln>
          <a:extLst>
            <a:ext uri="{909E8E84-426E-40DD-AFC4-6F175D3DCCD1}">
              <a14:hiddenFil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txBody>
          <a:bodyPr wrap="none">
            <a:spAutoFit/>
          </a:bodyPr>
          <a:lstStyle>
            <a:lvl1pPr>
              <a:defRPr>
                <a:solidFill>
                  <a:schemeClr val="tx1"/>
                </a:solidFill>
                <a:latin typeface="Georgia" panose="02040502050405020303" pitchFamily="18" charset="0"/>
              </a:defRPr>
            </a:lvl1pPr>
            <a:lvl2pPr marL="742950" indent="-285750">
              <a:defRPr>
                <a:solidFill>
                  <a:schemeClr val="tx1"/>
                </a:solidFill>
                <a:latin typeface="Georgia" panose="02040502050405020303" pitchFamily="18" charset="0"/>
              </a:defRPr>
            </a:lvl2pPr>
            <a:lvl3pPr marL="1143000" indent="-228600">
              <a:defRPr>
                <a:solidFill>
                  <a:schemeClr val="tx1"/>
                </a:solidFill>
                <a:latin typeface="Georgia" panose="02040502050405020303" pitchFamily="18" charset="0"/>
              </a:defRPr>
            </a:lvl3pPr>
            <a:lvl4pPr marL="1600200" indent="-228600">
              <a:defRPr>
                <a:solidFill>
                  <a:schemeClr val="tx1"/>
                </a:solidFill>
                <a:latin typeface="Georgia" panose="02040502050405020303" pitchFamily="18" charset="0"/>
              </a:defRPr>
            </a:lvl4pPr>
            <a:lvl5pPr marL="2057400" indent="-228600">
              <a:defRPr>
                <a:solidFill>
                  <a:schemeClr val="tx1"/>
                </a:solidFill>
                <a:latin typeface="Georgia" panose="02040502050405020303" pitchFamily="18" charset="0"/>
              </a:defRPr>
            </a:lvl5pPr>
            <a:lvl6pPr marL="2514600" indent="-228600" fontAlgn="base">
              <a:spcBef>
                <a:spcPct val="0"/>
              </a:spcBef>
              <a:spcAft>
                <a:spcPct val="0"/>
              </a:spcAft>
              <a:defRPr>
                <a:solidFill>
                  <a:schemeClr val="tx1"/>
                </a:solidFill>
                <a:latin typeface="Georgia" panose="02040502050405020303" pitchFamily="18" charset="0"/>
              </a:defRPr>
            </a:lvl6pPr>
            <a:lvl7pPr marL="2971800" indent="-228600" fontAlgn="base">
              <a:spcBef>
                <a:spcPct val="0"/>
              </a:spcBef>
              <a:spcAft>
                <a:spcPct val="0"/>
              </a:spcAft>
              <a:defRPr>
                <a:solidFill>
                  <a:schemeClr val="tx1"/>
                </a:solidFill>
                <a:latin typeface="Georgia" panose="02040502050405020303" pitchFamily="18" charset="0"/>
              </a:defRPr>
            </a:lvl7pPr>
            <a:lvl8pPr marL="3429000" indent="-228600" fontAlgn="base">
              <a:spcBef>
                <a:spcPct val="0"/>
              </a:spcBef>
              <a:spcAft>
                <a:spcPct val="0"/>
              </a:spcAft>
              <a:defRPr>
                <a:solidFill>
                  <a:schemeClr val="tx1"/>
                </a:solidFill>
                <a:latin typeface="Georgia" panose="02040502050405020303" pitchFamily="18" charset="0"/>
              </a:defRPr>
            </a:lvl8pPr>
            <a:lvl9pPr marL="3886200" indent="-228600" fontAlgn="base">
              <a:spcBef>
                <a:spcPct val="0"/>
              </a:spcBef>
              <a:spcAft>
                <a:spcPct val="0"/>
              </a:spcAft>
              <a:defRPr>
                <a:solidFill>
                  <a:schemeClr val="tx1"/>
                </a:solidFill>
                <a:latin typeface="Georgia" panose="02040502050405020303" pitchFamily="18" charset="0"/>
              </a:defRPr>
            </a:lvl9pPr>
          </a:lstStyle>
          <a:p>
            <a:pPr eaLnBrk="1" hangingPunct="1"/>
            <a:r>
              <a:rPr lang="en-US" altLang="en-US" sz="2400" dirty="0">
                <a:latin typeface="Times New Roman" panose="02020603050405020304" pitchFamily="18" charset="0"/>
                <a:cs typeface="Times New Roman" panose="02020603050405020304" pitchFamily="18" charset="0"/>
              </a:rPr>
              <a:t>Develop the SQRT Nyquist Filter</a:t>
            </a:r>
          </a:p>
        </p:txBody>
      </p:sp>
      <p:sp>
        <p:nvSpPr>
          <p:cNvPr id="2" name="TextBox 1">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338BADD8-4C56-4E89-9307-C23D40B75125}"/>
              </a:ext>
            </a:extLst>
          </p:cNvPr>
          <p:cNvSpPr txBox="1"/>
          <p:nvPr/>
        </p:nvSpPr>
        <p:spPr>
          <a:xfrm>
            <a:off x="5098886" y="2448228"/>
            <a:ext cx="1707519" cy="307777"/>
          </a:xfrm>
          <a:prstGeom prst="rect">
            <a:avLst/>
          </a:prstGeom>
          <a:noFill/>
        </p:spPr>
        <p:txBody>
          <a:bodyPr wrap="none" rtlCol="0">
            <a:spAutoFit/>
          </a:bodyPr>
          <a:lstStyle/>
          <a:p>
            <a:r>
              <a:rPr lang="en-US" sz="1400" dirty="0">
                <a:solidFill>
                  <a:srgbClr val="0A0C0E"/>
                </a:solidFill>
                <a:latin typeface="Times New Roman" panose="02020603050405020304" pitchFamily="18" charset="0"/>
                <a:cs typeface="Times New Roman" panose="02020603050405020304" pitchFamily="18" charset="0"/>
              </a:rPr>
              <a:t>Half Cycle of Cosine</a:t>
            </a:r>
          </a:p>
        </p:txBody>
      </p:sp>
      <p:sp>
        <p:nvSpPr>
          <p:cNvPr id="3" name="TextBox 2">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14D76172-7462-4B78-A0C8-C83430792269}"/>
              </a:ext>
            </a:extLst>
          </p:cNvPr>
          <p:cNvSpPr txBox="1"/>
          <p:nvPr/>
        </p:nvSpPr>
        <p:spPr>
          <a:xfrm>
            <a:off x="8292744" y="962025"/>
            <a:ext cx="2361672" cy="307777"/>
          </a:xfrm>
          <a:prstGeom prst="rect">
            <a:avLst/>
          </a:prstGeom>
          <a:noFill/>
        </p:spPr>
        <p:txBody>
          <a:bodyPr wrap="none" rtlCol="0">
            <a:spAutoFit/>
          </a:bodyPr>
          <a:lstStyle/>
          <a:p>
            <a:r>
              <a:rPr lang="en-US" sz="1400" dirty="0"/>
              <a:t>Equally Spaced Zero Crossings</a:t>
            </a:r>
          </a:p>
        </p:txBody>
      </p:sp>
      <p:sp>
        <p:nvSpPr>
          <p:cNvPr id="4" name="TextBox 3">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B33A9633-ABCC-432D-9BA7-CAAEA2D91DFF}"/>
              </a:ext>
            </a:extLst>
          </p:cNvPr>
          <p:cNvSpPr txBox="1"/>
          <p:nvPr/>
        </p:nvSpPr>
        <p:spPr>
          <a:xfrm>
            <a:off x="5185620" y="1931688"/>
            <a:ext cx="2167581" cy="584775"/>
          </a:xfrm>
          <a:prstGeom prst="rect">
            <a:avLst/>
          </a:prstGeom>
          <a:noFill/>
        </p:spPr>
        <p:txBody>
          <a:bodyPr wrap="none" rtlCol="0">
            <a:spAutoFit/>
          </a:bodyPr>
          <a:lstStyle/>
          <a:p>
            <a:r>
              <a:rPr lang="en-US" sz="1600" dirty="0">
                <a:solidFill>
                  <a:srgbClr val="FF0000"/>
                </a:solidFill>
                <a:latin typeface="Times New Roman" panose="02020603050405020304" pitchFamily="18" charset="0"/>
                <a:cs typeface="Times New Roman" panose="02020603050405020304" pitchFamily="18" charset="0"/>
              </a:rPr>
              <a:t>Nyquist made a mistake</a:t>
            </a:r>
          </a:p>
          <a:p>
            <a:r>
              <a:rPr lang="en-US" sz="1600" dirty="0">
                <a:solidFill>
                  <a:srgbClr val="FF0000"/>
                </a:solidFill>
                <a:latin typeface="Times New Roman" panose="02020603050405020304" pitchFamily="18" charset="0"/>
                <a:cs typeface="Times New Roman" panose="02020603050405020304" pitchFamily="18" charset="0"/>
              </a:rPr>
              <a:t>          right here!</a:t>
            </a:r>
          </a:p>
        </p:txBody>
      </p:sp>
      <p:sp>
        <p:nvSpPr>
          <p:cNvPr id="5" name="TextBox 4">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FA0EC97F-8D4D-4382-9551-F5844B2E4ADC}"/>
              </a:ext>
            </a:extLst>
          </p:cNvPr>
          <p:cNvSpPr txBox="1"/>
          <p:nvPr/>
        </p:nvSpPr>
        <p:spPr>
          <a:xfrm>
            <a:off x="11580812" y="5791200"/>
            <a:ext cx="393056" cy="338554"/>
          </a:xfrm>
          <a:prstGeom prst="rect">
            <a:avLst/>
          </a:prstGeom>
          <a:noFill/>
        </p:spPr>
        <p:txBody>
          <a:bodyPr wrap="none" rtlCol="0">
            <a:spAutoFit/>
          </a:bodyPr>
          <a:lstStyle/>
          <a:p>
            <a:fld id="{E7817791-E191-4DB7-B57C-EBBE8047457E}" type="slidenum">
              <a:rPr lang="en-US" sz="1600" smtClean="0">
                <a:solidFill>
                  <a:schemeClr val="tx1">
                    <a:lumMod val="60000"/>
                    <a:lumOff val="40000"/>
                  </a:schemeClr>
                </a:solidFill>
              </a:rPr>
              <a:pPr/>
              <a:t>57</a:t>
            </a:fld>
            <a:endParaRPr lang="en-US" sz="1600" dirty="0">
              <a:solidFill>
                <a:schemeClr val="tx1">
                  <a:lumMod val="60000"/>
                  <a:lumOff val="40000"/>
                </a:schemeClr>
              </a:solidFill>
            </a:endParaRPr>
          </a:p>
        </p:txBody>
      </p:sp>
      <p:sp>
        <p:nvSpPr>
          <p:cNvPr id="6" name="TextBox 5">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5FA026FD-00B5-4718-80F3-3B3EC19C1F89}"/>
              </a:ext>
            </a:extLst>
          </p:cNvPr>
          <p:cNvSpPr txBox="1"/>
          <p:nvPr/>
        </p:nvSpPr>
        <p:spPr>
          <a:xfrm>
            <a:off x="511361" y="3610769"/>
            <a:ext cx="2762295" cy="1200329"/>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Need to do SQRT Here </a:t>
            </a:r>
          </a:p>
          <a:p>
            <a:r>
              <a:rPr lang="en-US" dirty="0">
                <a:latin typeface="Times New Roman" panose="02020603050405020304" pitchFamily="18" charset="0"/>
                <a:cs typeface="Times New Roman" panose="02020603050405020304" pitchFamily="18" charset="0"/>
              </a:rPr>
              <a:t>While Spectrum is Positive.</a:t>
            </a:r>
          </a:p>
          <a:p>
            <a:r>
              <a:rPr lang="en-US" dirty="0">
                <a:latin typeface="Times New Roman" panose="02020603050405020304" pitchFamily="18" charset="0"/>
                <a:cs typeface="Times New Roman" panose="02020603050405020304" pitchFamily="18" charset="0"/>
              </a:rPr>
              <a:t>Then Limit Time Duration</a:t>
            </a:r>
          </a:p>
          <a:p>
            <a:r>
              <a:rPr lang="en-US" dirty="0">
                <a:latin typeface="Times New Roman" panose="02020603050405020304" pitchFamily="18" charset="0"/>
                <a:cs typeface="Times New Roman" panose="02020603050405020304" pitchFamily="18" charset="0"/>
              </a:rPr>
              <a:t>With Rectangle Window.</a:t>
            </a:r>
          </a:p>
        </p:txBody>
      </p:sp>
    </p:spTree>
    <p:custDataLst>
      <p:tags r:id="rId1"/>
    </p:custDataLst>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4250258044"/>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16386" name="Picture 2">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880D4E22-515E-4486-9778-8E0D8851B24F}"/>
              </a:ext>
            </a:extLst>
          </p:cNvPr>
          <p:cNvPicPr>
            <a:picLocks noChangeAspect="1" noChangeArrowheads="1"/>
          </p:cNvPicPr>
          <p:nvPr/>
        </p:nvPicPr>
        <p:blipFill>
          <a:blip r:embed="rId4">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rcRect/>
          <a:stretch>
            <a:fillRect/>
          </a:stretch>
        </p:blipFill>
        <p:spPr bwMode="auto">
          <a:xfrm>
            <a:off x="1522412" y="749102"/>
            <a:ext cx="9144000" cy="6096000"/>
          </a:xfrm>
          <a:prstGeom prst="rect">
            <a:avLst/>
          </a:prstGeom>
          <a:noFill/>
          <a:ln>
            <a:noFill/>
          </a:ln>
          <a:effectLst/>
          <a:extLst>
            <a:ext uri="{909E8E84-426E-40DD-AFC4-6F175D3DCCD1}">
              <a14:hiddenFil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91240B29-F687-4F45-9708-019B960494DF}">
              <a14:hiddenLine xmlns:a14="http://schemas.microsoft.com/office/drawing/2010/main" xmlns:p="http://schemas.openxmlformats.org/presentationml/2006/main" xmlns:r="http://schemas.openxmlformats.org/officeDocument/2006/relationships" xmlns:a="http://schemas.openxmlformats.org/drawingml/2006/main" xmlns="" w="9525">
                <a:solidFill>
                  <a:schemeClr val="tx1"/>
                </a:solidFill>
                <a:miter lim="800000"/>
                <a:headEnd/>
                <a:tailEnd/>
              </a14:hiddenLine>
            </a:ext>
            <a:ext uri="{AF507438-7753-43E0-B8FC-AC1667EBCBE1}">
              <a14:hiddenEffects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pic>
      <p:sp>
        <p:nvSpPr>
          <p:cNvPr id="16387" name="TextBox 3">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F83A6B4C-A229-456D-AEEC-9547F81CA85B}"/>
              </a:ext>
            </a:extLst>
          </p:cNvPr>
          <p:cNvSpPr txBox="1">
            <a:spLocks noChangeArrowheads="1"/>
          </p:cNvSpPr>
          <p:nvPr/>
        </p:nvSpPr>
        <p:spPr bwMode="auto">
          <a:xfrm>
            <a:off x="4580037" y="1252539"/>
            <a:ext cx="1423788" cy="830997"/>
          </a:xfrm>
          <a:prstGeom prst="rect">
            <a:avLst/>
          </a:prstGeom>
          <a:noFill/>
          <a:ln>
            <a:noFill/>
          </a:ln>
          <a:extLst>
            <a:ext uri="{909E8E84-426E-40DD-AFC4-6F175D3DCCD1}">
              <a14:hiddenFil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txBody>
          <a:bodyPr wrap="none">
            <a:spAutoFit/>
          </a:bodyPr>
          <a:lstStyle>
            <a:lvl1pPr>
              <a:defRPr>
                <a:solidFill>
                  <a:schemeClr val="tx1"/>
                </a:solidFill>
                <a:latin typeface="Georgia" panose="02040502050405020303" pitchFamily="18" charset="0"/>
              </a:defRPr>
            </a:lvl1pPr>
            <a:lvl2pPr marL="742950" indent="-285750">
              <a:defRPr>
                <a:solidFill>
                  <a:schemeClr val="tx1"/>
                </a:solidFill>
                <a:latin typeface="Georgia" panose="02040502050405020303" pitchFamily="18" charset="0"/>
              </a:defRPr>
            </a:lvl2pPr>
            <a:lvl3pPr marL="1143000" indent="-228600">
              <a:defRPr>
                <a:solidFill>
                  <a:schemeClr val="tx1"/>
                </a:solidFill>
                <a:latin typeface="Georgia" panose="02040502050405020303" pitchFamily="18" charset="0"/>
              </a:defRPr>
            </a:lvl3pPr>
            <a:lvl4pPr marL="1600200" indent="-228600">
              <a:defRPr>
                <a:solidFill>
                  <a:schemeClr val="tx1"/>
                </a:solidFill>
                <a:latin typeface="Georgia" panose="02040502050405020303" pitchFamily="18" charset="0"/>
              </a:defRPr>
            </a:lvl4pPr>
            <a:lvl5pPr marL="2057400" indent="-228600">
              <a:defRPr>
                <a:solidFill>
                  <a:schemeClr val="tx1"/>
                </a:solidFill>
                <a:latin typeface="Georgia" panose="02040502050405020303" pitchFamily="18" charset="0"/>
              </a:defRPr>
            </a:lvl5pPr>
            <a:lvl6pPr marL="2514600" indent="-228600" fontAlgn="base">
              <a:spcBef>
                <a:spcPct val="0"/>
              </a:spcBef>
              <a:spcAft>
                <a:spcPct val="0"/>
              </a:spcAft>
              <a:defRPr>
                <a:solidFill>
                  <a:schemeClr val="tx1"/>
                </a:solidFill>
                <a:latin typeface="Georgia" panose="02040502050405020303" pitchFamily="18" charset="0"/>
              </a:defRPr>
            </a:lvl6pPr>
            <a:lvl7pPr marL="2971800" indent="-228600" fontAlgn="base">
              <a:spcBef>
                <a:spcPct val="0"/>
              </a:spcBef>
              <a:spcAft>
                <a:spcPct val="0"/>
              </a:spcAft>
              <a:defRPr>
                <a:solidFill>
                  <a:schemeClr val="tx1"/>
                </a:solidFill>
                <a:latin typeface="Georgia" panose="02040502050405020303" pitchFamily="18" charset="0"/>
              </a:defRPr>
            </a:lvl7pPr>
            <a:lvl8pPr marL="3429000" indent="-228600" fontAlgn="base">
              <a:spcBef>
                <a:spcPct val="0"/>
              </a:spcBef>
              <a:spcAft>
                <a:spcPct val="0"/>
              </a:spcAft>
              <a:defRPr>
                <a:solidFill>
                  <a:schemeClr val="tx1"/>
                </a:solidFill>
                <a:latin typeface="Georgia" panose="02040502050405020303" pitchFamily="18" charset="0"/>
              </a:defRPr>
            </a:lvl8pPr>
            <a:lvl9pPr marL="3886200" indent="-228600" fontAlgn="base">
              <a:spcBef>
                <a:spcPct val="0"/>
              </a:spcBef>
              <a:spcAft>
                <a:spcPct val="0"/>
              </a:spcAft>
              <a:defRPr>
                <a:solidFill>
                  <a:schemeClr val="tx1"/>
                </a:solidFill>
                <a:latin typeface="Georgia" panose="02040502050405020303" pitchFamily="18" charset="0"/>
              </a:defRPr>
            </a:lvl9pPr>
          </a:lstStyle>
          <a:p>
            <a:pPr algn="ctr" eaLnBrk="1" hangingPunct="1"/>
            <a:r>
              <a:rPr lang="en-US" altLang="en-US" sz="1600" dirty="0">
                <a:solidFill>
                  <a:srgbClr val="0A0C0E"/>
                </a:solidFill>
                <a:latin typeface="Times New Roman" panose="02020603050405020304" pitchFamily="18" charset="0"/>
                <a:cs typeface="Times New Roman" panose="02020603050405020304" pitchFamily="18" charset="0"/>
              </a:rPr>
              <a:t>Discontinuous </a:t>
            </a:r>
          </a:p>
          <a:p>
            <a:pPr algn="ctr" eaLnBrk="1" hangingPunct="1"/>
            <a:r>
              <a:rPr lang="en-US" altLang="en-US" sz="1600" dirty="0">
                <a:solidFill>
                  <a:srgbClr val="0A0C0E"/>
                </a:solidFill>
                <a:latin typeface="Times New Roman" panose="02020603050405020304" pitchFamily="18" charset="0"/>
                <a:cs typeface="Times New Roman" panose="02020603050405020304" pitchFamily="18" charset="0"/>
              </a:rPr>
              <a:t>First </a:t>
            </a:r>
          </a:p>
          <a:p>
            <a:pPr algn="ctr" eaLnBrk="1" hangingPunct="1"/>
            <a:r>
              <a:rPr lang="en-US" altLang="en-US" sz="1600" dirty="0">
                <a:solidFill>
                  <a:srgbClr val="0A0C0E"/>
                </a:solidFill>
                <a:latin typeface="Times New Roman" panose="02020603050405020304" pitchFamily="18" charset="0"/>
                <a:cs typeface="Times New Roman" panose="02020603050405020304" pitchFamily="18" charset="0"/>
              </a:rPr>
              <a:t>Derivative</a:t>
            </a:r>
          </a:p>
        </p:txBody>
      </p:sp>
      <p:cxnSp>
        <p:nvCxnSpPr>
          <p:cNvPr id="7" name="Straight Arrow Connector 6">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9507BD9F-E005-4848-A3E0-9FBC9AFFAA6D}"/>
              </a:ext>
            </a:extLst>
          </p:cNvPr>
          <p:cNvCxnSpPr/>
          <p:nvPr/>
        </p:nvCxnSpPr>
        <p:spPr>
          <a:xfrm flipH="1">
            <a:off x="4646612" y="2057400"/>
            <a:ext cx="304800" cy="27940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6389" name="TextBox 8">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06763462-EA0B-4C8F-9D08-CD3668443675}"/>
              </a:ext>
            </a:extLst>
          </p:cNvPr>
          <p:cNvSpPr txBox="1">
            <a:spLocks noChangeArrowheads="1"/>
          </p:cNvSpPr>
          <p:nvPr/>
        </p:nvSpPr>
        <p:spPr bwMode="auto">
          <a:xfrm>
            <a:off x="6496744" y="1252539"/>
            <a:ext cx="1136850" cy="830997"/>
          </a:xfrm>
          <a:prstGeom prst="rect">
            <a:avLst/>
          </a:prstGeom>
          <a:noFill/>
          <a:ln>
            <a:noFill/>
          </a:ln>
          <a:extLst>
            <a:ext uri="{909E8E84-426E-40DD-AFC4-6F175D3DCCD1}">
              <a14:hiddenFil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txBody>
          <a:bodyPr wrap="none">
            <a:spAutoFit/>
          </a:bodyPr>
          <a:lstStyle>
            <a:lvl1pPr>
              <a:defRPr>
                <a:solidFill>
                  <a:schemeClr val="tx1"/>
                </a:solidFill>
                <a:latin typeface="Georgia" panose="02040502050405020303" pitchFamily="18" charset="0"/>
              </a:defRPr>
            </a:lvl1pPr>
            <a:lvl2pPr marL="742950" indent="-285750">
              <a:defRPr>
                <a:solidFill>
                  <a:schemeClr val="tx1"/>
                </a:solidFill>
                <a:latin typeface="Georgia" panose="02040502050405020303" pitchFamily="18" charset="0"/>
              </a:defRPr>
            </a:lvl2pPr>
            <a:lvl3pPr marL="1143000" indent="-228600">
              <a:defRPr>
                <a:solidFill>
                  <a:schemeClr val="tx1"/>
                </a:solidFill>
                <a:latin typeface="Georgia" panose="02040502050405020303" pitchFamily="18" charset="0"/>
              </a:defRPr>
            </a:lvl3pPr>
            <a:lvl4pPr marL="1600200" indent="-228600">
              <a:defRPr>
                <a:solidFill>
                  <a:schemeClr val="tx1"/>
                </a:solidFill>
                <a:latin typeface="Georgia" panose="02040502050405020303" pitchFamily="18" charset="0"/>
              </a:defRPr>
            </a:lvl4pPr>
            <a:lvl5pPr marL="2057400" indent="-228600">
              <a:defRPr>
                <a:solidFill>
                  <a:schemeClr val="tx1"/>
                </a:solidFill>
                <a:latin typeface="Georgia" panose="02040502050405020303" pitchFamily="18" charset="0"/>
              </a:defRPr>
            </a:lvl5pPr>
            <a:lvl6pPr marL="2514600" indent="-228600" fontAlgn="base">
              <a:spcBef>
                <a:spcPct val="0"/>
              </a:spcBef>
              <a:spcAft>
                <a:spcPct val="0"/>
              </a:spcAft>
              <a:defRPr>
                <a:solidFill>
                  <a:schemeClr val="tx1"/>
                </a:solidFill>
                <a:latin typeface="Georgia" panose="02040502050405020303" pitchFamily="18" charset="0"/>
              </a:defRPr>
            </a:lvl6pPr>
            <a:lvl7pPr marL="2971800" indent="-228600" fontAlgn="base">
              <a:spcBef>
                <a:spcPct val="0"/>
              </a:spcBef>
              <a:spcAft>
                <a:spcPct val="0"/>
              </a:spcAft>
              <a:defRPr>
                <a:solidFill>
                  <a:schemeClr val="tx1"/>
                </a:solidFill>
                <a:latin typeface="Georgia" panose="02040502050405020303" pitchFamily="18" charset="0"/>
              </a:defRPr>
            </a:lvl7pPr>
            <a:lvl8pPr marL="3429000" indent="-228600" fontAlgn="base">
              <a:spcBef>
                <a:spcPct val="0"/>
              </a:spcBef>
              <a:spcAft>
                <a:spcPct val="0"/>
              </a:spcAft>
              <a:defRPr>
                <a:solidFill>
                  <a:schemeClr val="tx1"/>
                </a:solidFill>
                <a:latin typeface="Georgia" panose="02040502050405020303" pitchFamily="18" charset="0"/>
              </a:defRPr>
            </a:lvl8pPr>
            <a:lvl9pPr marL="3886200" indent="-228600" fontAlgn="base">
              <a:spcBef>
                <a:spcPct val="0"/>
              </a:spcBef>
              <a:spcAft>
                <a:spcPct val="0"/>
              </a:spcAft>
              <a:defRPr>
                <a:solidFill>
                  <a:schemeClr val="tx1"/>
                </a:solidFill>
                <a:latin typeface="Georgia" panose="02040502050405020303" pitchFamily="18" charset="0"/>
              </a:defRPr>
            </a:lvl9pPr>
          </a:lstStyle>
          <a:p>
            <a:pPr algn="ctr" eaLnBrk="1" hangingPunct="1"/>
            <a:r>
              <a:rPr lang="en-US" altLang="en-US" sz="1600" dirty="0">
                <a:solidFill>
                  <a:srgbClr val="0A0C0E"/>
                </a:solidFill>
                <a:latin typeface="Times New Roman" panose="02020603050405020304" pitchFamily="18" charset="0"/>
                <a:cs typeface="Times New Roman" panose="02020603050405020304" pitchFamily="18" charset="0"/>
              </a:rPr>
              <a:t>Side Lobe</a:t>
            </a:r>
          </a:p>
          <a:p>
            <a:pPr algn="ctr" eaLnBrk="1" hangingPunct="1"/>
            <a:r>
              <a:rPr lang="en-US" altLang="en-US" sz="1600" dirty="0">
                <a:solidFill>
                  <a:srgbClr val="0A0C0E"/>
                </a:solidFill>
                <a:latin typeface="Times New Roman" panose="02020603050405020304" pitchFamily="18" charset="0"/>
                <a:cs typeface="Times New Roman" panose="02020603050405020304" pitchFamily="18" charset="0"/>
              </a:rPr>
              <a:t>Decay Rate</a:t>
            </a:r>
          </a:p>
          <a:p>
            <a:pPr algn="ctr" eaLnBrk="1" hangingPunct="1"/>
            <a:r>
              <a:rPr lang="en-US" altLang="en-US" sz="1600" dirty="0">
                <a:solidFill>
                  <a:srgbClr val="0A0C0E"/>
                </a:solidFill>
                <a:latin typeface="Times New Roman" panose="02020603050405020304" pitchFamily="18" charset="0"/>
                <a:cs typeface="Times New Roman" panose="02020603050405020304" pitchFamily="18" charset="0"/>
              </a:rPr>
              <a:t>(1/t</a:t>
            </a:r>
            <a:r>
              <a:rPr lang="en-US" altLang="en-US" sz="1600" baseline="30000" dirty="0">
                <a:solidFill>
                  <a:srgbClr val="0A0C0E"/>
                </a:solidFill>
                <a:latin typeface="Times New Roman" panose="02020603050405020304" pitchFamily="18" charset="0"/>
                <a:cs typeface="Times New Roman" panose="02020603050405020304" pitchFamily="18" charset="0"/>
              </a:rPr>
              <a:t>2</a:t>
            </a:r>
            <a:r>
              <a:rPr lang="en-US" altLang="en-US" sz="1600" dirty="0">
                <a:solidFill>
                  <a:srgbClr val="0A0C0E"/>
                </a:solidFill>
                <a:latin typeface="Times New Roman" panose="02020603050405020304" pitchFamily="18" charset="0"/>
                <a:cs typeface="Times New Roman" panose="02020603050405020304" pitchFamily="18" charset="0"/>
              </a:rPr>
              <a:t>)</a:t>
            </a:r>
          </a:p>
        </p:txBody>
      </p:sp>
      <p:cxnSp>
        <p:nvCxnSpPr>
          <p:cNvPr id="11" name="Straight Arrow Connector 10">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AF772D09-4888-4C15-BB0C-70C3AF2220F2}"/>
              </a:ext>
            </a:extLst>
          </p:cNvPr>
          <p:cNvCxnSpPr/>
          <p:nvPr/>
        </p:nvCxnSpPr>
        <p:spPr>
          <a:xfrm>
            <a:off x="7466012" y="1870075"/>
            <a:ext cx="381000" cy="30480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6391" name="TextBox 12">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AEFB4DA1-B894-4C64-B3EB-C593F36D5D8C}"/>
              </a:ext>
            </a:extLst>
          </p:cNvPr>
          <p:cNvSpPr txBox="1">
            <a:spLocks noChangeArrowheads="1"/>
          </p:cNvSpPr>
          <p:nvPr/>
        </p:nvSpPr>
        <p:spPr bwMode="auto">
          <a:xfrm>
            <a:off x="1579562" y="596901"/>
            <a:ext cx="9086850" cy="460375"/>
          </a:xfrm>
          <a:prstGeom prst="rect">
            <a:avLst/>
          </a:prstGeom>
          <a:noFill/>
          <a:ln>
            <a:noFill/>
          </a:ln>
          <a:extLst>
            <a:ext uri="{909E8E84-426E-40DD-AFC4-6F175D3DCCD1}">
              <a14:hiddenFil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txBody>
          <a:bodyPr>
            <a:spAutoFit/>
          </a:bodyPr>
          <a:lstStyle>
            <a:lvl1pPr>
              <a:defRPr>
                <a:solidFill>
                  <a:schemeClr val="tx1"/>
                </a:solidFill>
                <a:latin typeface="Georgia" panose="02040502050405020303" pitchFamily="18" charset="0"/>
              </a:defRPr>
            </a:lvl1pPr>
            <a:lvl2pPr marL="742950" indent="-285750">
              <a:defRPr>
                <a:solidFill>
                  <a:schemeClr val="tx1"/>
                </a:solidFill>
                <a:latin typeface="Georgia" panose="02040502050405020303" pitchFamily="18" charset="0"/>
              </a:defRPr>
            </a:lvl2pPr>
            <a:lvl3pPr marL="1143000" indent="-228600">
              <a:defRPr>
                <a:solidFill>
                  <a:schemeClr val="tx1"/>
                </a:solidFill>
                <a:latin typeface="Georgia" panose="02040502050405020303" pitchFamily="18" charset="0"/>
              </a:defRPr>
            </a:lvl3pPr>
            <a:lvl4pPr marL="1600200" indent="-228600">
              <a:defRPr>
                <a:solidFill>
                  <a:schemeClr val="tx1"/>
                </a:solidFill>
                <a:latin typeface="Georgia" panose="02040502050405020303" pitchFamily="18" charset="0"/>
              </a:defRPr>
            </a:lvl4pPr>
            <a:lvl5pPr marL="2057400" indent="-228600">
              <a:defRPr>
                <a:solidFill>
                  <a:schemeClr val="tx1"/>
                </a:solidFill>
                <a:latin typeface="Georgia" panose="02040502050405020303" pitchFamily="18" charset="0"/>
              </a:defRPr>
            </a:lvl5pPr>
            <a:lvl6pPr marL="2514600" indent="-228600" fontAlgn="base">
              <a:spcBef>
                <a:spcPct val="0"/>
              </a:spcBef>
              <a:spcAft>
                <a:spcPct val="0"/>
              </a:spcAft>
              <a:defRPr>
                <a:solidFill>
                  <a:schemeClr val="tx1"/>
                </a:solidFill>
                <a:latin typeface="Georgia" panose="02040502050405020303" pitchFamily="18" charset="0"/>
              </a:defRPr>
            </a:lvl6pPr>
            <a:lvl7pPr marL="2971800" indent="-228600" fontAlgn="base">
              <a:spcBef>
                <a:spcPct val="0"/>
              </a:spcBef>
              <a:spcAft>
                <a:spcPct val="0"/>
              </a:spcAft>
              <a:defRPr>
                <a:solidFill>
                  <a:schemeClr val="tx1"/>
                </a:solidFill>
                <a:latin typeface="Georgia" panose="02040502050405020303" pitchFamily="18" charset="0"/>
              </a:defRPr>
            </a:lvl7pPr>
            <a:lvl8pPr marL="3429000" indent="-228600" fontAlgn="base">
              <a:spcBef>
                <a:spcPct val="0"/>
              </a:spcBef>
              <a:spcAft>
                <a:spcPct val="0"/>
              </a:spcAft>
              <a:defRPr>
                <a:solidFill>
                  <a:schemeClr val="tx1"/>
                </a:solidFill>
                <a:latin typeface="Georgia" panose="02040502050405020303" pitchFamily="18" charset="0"/>
              </a:defRPr>
            </a:lvl8pPr>
            <a:lvl9pPr marL="3886200" indent="-228600" fontAlgn="base">
              <a:spcBef>
                <a:spcPct val="0"/>
              </a:spcBef>
              <a:spcAft>
                <a:spcPct val="0"/>
              </a:spcAft>
              <a:defRPr>
                <a:solidFill>
                  <a:schemeClr val="tx1"/>
                </a:solidFill>
                <a:latin typeface="Georgia" panose="02040502050405020303" pitchFamily="18" charset="0"/>
              </a:defRPr>
            </a:lvl9pPr>
          </a:lstStyle>
          <a:p>
            <a:pPr eaLnBrk="1" hangingPunct="1"/>
            <a:r>
              <a:rPr lang="en-US" altLang="en-US" sz="2400" dirty="0">
                <a:solidFill>
                  <a:srgbClr val="0A0C0E"/>
                </a:solidFill>
              </a:rPr>
              <a:t>Square-Root Spectrum, Truncate Time Series, Examine Spectrum</a:t>
            </a:r>
          </a:p>
        </p:txBody>
      </p:sp>
      <p:sp>
        <p:nvSpPr>
          <p:cNvPr id="2" name="TextBox 1">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F2B34922-CC14-41ED-95B5-2C81D465B44D}"/>
              </a:ext>
            </a:extLst>
          </p:cNvPr>
          <p:cNvSpPr txBox="1"/>
          <p:nvPr/>
        </p:nvSpPr>
        <p:spPr>
          <a:xfrm flipH="1">
            <a:off x="11580812" y="5715000"/>
            <a:ext cx="533400" cy="338554"/>
          </a:xfrm>
          <a:prstGeom prst="rect">
            <a:avLst/>
          </a:prstGeom>
          <a:noFill/>
        </p:spPr>
        <p:txBody>
          <a:bodyPr wrap="square" rtlCol="0">
            <a:spAutoFit/>
          </a:bodyPr>
          <a:lstStyle/>
          <a:p>
            <a:r>
              <a:rPr lang="en-US" sz="1600" dirty="0">
                <a:solidFill>
                  <a:schemeClr val="tx1">
                    <a:lumMod val="60000"/>
                    <a:lumOff val="40000"/>
                  </a:schemeClr>
                </a:solidFill>
              </a:rPr>
              <a:t>58</a:t>
            </a:r>
          </a:p>
        </p:txBody>
      </p:sp>
      <p:sp>
        <p:nvSpPr>
          <p:cNvPr id="3" name="TextBox 2">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0DF56F69-1ABA-413A-9886-86E8989DD9EB}"/>
              </a:ext>
            </a:extLst>
          </p:cNvPr>
          <p:cNvSpPr txBox="1"/>
          <p:nvPr/>
        </p:nvSpPr>
        <p:spPr>
          <a:xfrm>
            <a:off x="2559061" y="3074026"/>
            <a:ext cx="1051891" cy="584775"/>
          </a:xfrm>
          <a:prstGeom prst="rect">
            <a:avLst/>
          </a:prstGeom>
          <a:noFill/>
        </p:spPr>
        <p:txBody>
          <a:bodyPr wrap="none" rtlCol="0">
            <a:spAutoFit/>
          </a:bodyPr>
          <a:lstStyle/>
          <a:p>
            <a:r>
              <a:rPr lang="en-US" sz="1600" dirty="0">
                <a:solidFill>
                  <a:srgbClr val="0A0C0E"/>
                </a:solidFill>
                <a:latin typeface="Times New Roman" panose="02020603050405020304" pitchFamily="18" charset="0"/>
                <a:cs typeface="Times New Roman" panose="02020603050405020304" pitchFamily="18" charset="0"/>
              </a:rPr>
              <a:t>Pass-Band</a:t>
            </a:r>
          </a:p>
          <a:p>
            <a:r>
              <a:rPr lang="en-US" sz="1600" dirty="0">
                <a:solidFill>
                  <a:srgbClr val="0A0C0E"/>
                </a:solidFill>
                <a:latin typeface="Times New Roman" panose="02020603050405020304" pitchFamily="18" charset="0"/>
                <a:cs typeface="Times New Roman" panose="02020603050405020304" pitchFamily="18" charset="0"/>
              </a:rPr>
              <a:t>   Ripple</a:t>
            </a:r>
          </a:p>
        </p:txBody>
      </p:sp>
      <p:sp>
        <p:nvSpPr>
          <p:cNvPr id="4" name="TextBox 3">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BF78E214-6826-404B-81D3-364E614CD7BE}"/>
              </a:ext>
            </a:extLst>
          </p:cNvPr>
          <p:cNvSpPr txBox="1"/>
          <p:nvPr/>
        </p:nvSpPr>
        <p:spPr>
          <a:xfrm>
            <a:off x="4657626" y="3590981"/>
            <a:ext cx="1045479" cy="584775"/>
          </a:xfrm>
          <a:prstGeom prst="rect">
            <a:avLst/>
          </a:prstGeom>
          <a:noFill/>
        </p:spPr>
        <p:txBody>
          <a:bodyPr wrap="none" rtlCol="0">
            <a:spAutoFit/>
          </a:bodyPr>
          <a:lstStyle/>
          <a:p>
            <a:r>
              <a:rPr lang="en-US" sz="1600" dirty="0">
                <a:solidFill>
                  <a:srgbClr val="0A0C0E"/>
                </a:solidFill>
                <a:latin typeface="Times New Roman" panose="02020603050405020304" pitchFamily="18" charset="0"/>
                <a:cs typeface="Times New Roman" panose="02020603050405020304" pitchFamily="18" charset="0"/>
              </a:rPr>
              <a:t>Stop Band</a:t>
            </a:r>
          </a:p>
          <a:p>
            <a:r>
              <a:rPr lang="en-US" sz="1600" dirty="0">
                <a:solidFill>
                  <a:srgbClr val="0A0C0E"/>
                </a:solidFill>
                <a:latin typeface="Times New Roman" panose="02020603050405020304" pitchFamily="18" charset="0"/>
                <a:cs typeface="Times New Roman" panose="02020603050405020304" pitchFamily="18" charset="0"/>
              </a:rPr>
              <a:t>   Ripple</a:t>
            </a:r>
          </a:p>
        </p:txBody>
      </p:sp>
      <p:sp>
        <p:nvSpPr>
          <p:cNvPr id="5" name="TextBox 4">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A766C378-B4A0-47F3-A51C-0A36A6365D79}"/>
              </a:ext>
            </a:extLst>
          </p:cNvPr>
          <p:cNvSpPr txBox="1"/>
          <p:nvPr/>
        </p:nvSpPr>
        <p:spPr>
          <a:xfrm flipH="1">
            <a:off x="4595574" y="5429937"/>
            <a:ext cx="2215061" cy="584775"/>
          </a:xfrm>
          <a:prstGeom prst="rect">
            <a:avLst/>
          </a:prstGeom>
          <a:noFill/>
        </p:spPr>
        <p:txBody>
          <a:bodyPr wrap="square" rtlCol="0">
            <a:spAutoFit/>
          </a:bodyPr>
          <a:lstStyle/>
          <a:p>
            <a:r>
              <a:rPr lang="en-US" sz="1600" dirty="0">
                <a:solidFill>
                  <a:srgbClr val="0A0C0E"/>
                </a:solidFill>
              </a:rPr>
              <a:t>Stop-Band</a:t>
            </a:r>
          </a:p>
          <a:p>
            <a:r>
              <a:rPr lang="en-US" sz="1600" dirty="0">
                <a:solidFill>
                  <a:srgbClr val="0A0C0E"/>
                </a:solidFill>
              </a:rPr>
              <a:t>    Ripple</a:t>
            </a:r>
          </a:p>
        </p:txBody>
      </p:sp>
      <p:sp>
        <p:nvSpPr>
          <p:cNvPr id="6" name="TextBox 5">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EB0FE763-F847-4886-9A6A-1D61BC23830D}"/>
              </a:ext>
            </a:extLst>
          </p:cNvPr>
          <p:cNvSpPr txBox="1"/>
          <p:nvPr/>
        </p:nvSpPr>
        <p:spPr>
          <a:xfrm>
            <a:off x="7466136" y="4953000"/>
            <a:ext cx="1781129" cy="369332"/>
          </a:xfrm>
          <a:prstGeom prst="rect">
            <a:avLst/>
          </a:prstGeom>
          <a:noFill/>
        </p:spPr>
        <p:txBody>
          <a:bodyPr wrap="none" rtlCol="0">
            <a:spAutoFit/>
          </a:bodyPr>
          <a:lstStyle/>
          <a:p>
            <a:r>
              <a:rPr lang="en-US" dirty="0">
                <a:solidFill>
                  <a:srgbClr val="0A0C0E"/>
                </a:solidFill>
              </a:rPr>
              <a:t>Pass-Band Ripple</a:t>
            </a:r>
          </a:p>
        </p:txBody>
      </p:sp>
    </p:spTree>
    <p:custDataLst>
      <p:tags r:id="rId1"/>
    </p:custDataLst>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4240228791"/>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13314" name="Picture 2">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CA4B3C61-051F-44FE-B485-098742A594EC}"/>
              </a:ext>
            </a:extLst>
          </p:cNvPr>
          <p:cNvPicPr>
            <a:picLocks noChangeAspect="1" noChangeArrowheads="1"/>
          </p:cNvPicPr>
          <p:nvPr/>
        </p:nvPicPr>
        <p:blipFill>
          <a:blip r:embed="rId2">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rcRect/>
          <a:stretch>
            <a:fillRect/>
          </a:stretch>
        </p:blipFill>
        <p:spPr bwMode="auto">
          <a:xfrm>
            <a:off x="1522412" y="1371600"/>
            <a:ext cx="9144000" cy="5451475"/>
          </a:xfrm>
          <a:prstGeom prst="rect">
            <a:avLst/>
          </a:prstGeom>
          <a:noFill/>
          <a:ln>
            <a:noFill/>
          </a:ln>
          <a:extLst>
            <a:ext uri="{909E8E84-426E-40DD-AFC4-6F175D3DCCD1}">
              <a14:hiddenFil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pic>
      <p:sp>
        <p:nvSpPr>
          <p:cNvPr id="2" name="Rectangle 2">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8ADB52D3-C29A-43A7-A009-16EFB8C268EF}"/>
              </a:ext>
            </a:extLst>
          </p:cNvPr>
          <p:cNvSpPr txBox="1">
            <a:spLocks noChangeArrowheads="1"/>
          </p:cNvSpPr>
          <p:nvPr/>
        </p:nvSpPr>
        <p:spPr>
          <a:xfrm>
            <a:off x="1522412" y="232678"/>
            <a:ext cx="9144000" cy="871538"/>
          </a:xfrm>
          <a:prstGeom prst="rect">
            <a:avLst/>
          </a:prstGeom>
        </p:spPr>
        <p:txBody>
          <a:bodyPr/>
          <a:lstStyle/>
          <a:p>
            <a:pPr algn="ctr">
              <a:defRPr/>
            </a:pPr>
            <a:r>
              <a:rPr lang="en-US" sz="2800" dirty="0">
                <a:solidFill>
                  <a:srgbClr val="0A0C0E"/>
                </a:solidFill>
                <a:latin typeface="Times New Roman" panose="02020603050405020304" pitchFamily="18" charset="0"/>
                <a:ea typeface="+mj-ea"/>
                <a:cs typeface="Times New Roman" panose="02020603050405020304" pitchFamily="18" charset="0"/>
              </a:rPr>
              <a:t>SQRT-RC (SQRT Cos-Taper)  Impulse Response</a:t>
            </a:r>
            <a:br>
              <a:rPr lang="en-US" sz="2800" dirty="0">
                <a:solidFill>
                  <a:srgbClr val="0A0C0E"/>
                </a:solidFill>
                <a:latin typeface="Times New Roman" panose="02020603050405020304" pitchFamily="18" charset="0"/>
                <a:ea typeface="+mj-ea"/>
                <a:cs typeface="Times New Roman" panose="02020603050405020304" pitchFamily="18" charset="0"/>
              </a:rPr>
            </a:br>
            <a:r>
              <a:rPr lang="en-US" sz="2800" dirty="0">
                <a:solidFill>
                  <a:srgbClr val="0A0C0E"/>
                </a:solidFill>
                <a:latin typeface="Times New Roman" panose="02020603050405020304" pitchFamily="18" charset="0"/>
                <a:ea typeface="+mj-ea"/>
                <a:cs typeface="Times New Roman" panose="02020603050405020304" pitchFamily="18" charset="0"/>
              </a:rPr>
              <a:t>Rectangle Windowed to Finite Duration</a:t>
            </a:r>
          </a:p>
        </p:txBody>
      </p:sp>
      <p:sp>
        <p:nvSpPr>
          <p:cNvPr id="4" name="Text Box 5">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0B7C48AB-A09F-483F-A67A-FEDD1E84C745}"/>
              </a:ext>
            </a:extLst>
          </p:cNvPr>
          <p:cNvSpPr txBox="1">
            <a:spLocks noChangeArrowheads="1"/>
          </p:cNvSpPr>
          <p:nvPr/>
        </p:nvSpPr>
        <p:spPr bwMode="auto">
          <a:xfrm>
            <a:off x="9294813" y="5410201"/>
            <a:ext cx="915635" cy="646331"/>
          </a:xfrm>
          <a:prstGeom prst="rect">
            <a:avLst/>
          </a:prstGeom>
          <a:noFill/>
          <a:ln w="9525">
            <a:noFill/>
            <a:miter lim="800000"/>
            <a:headEnd/>
            <a:tailEnd/>
          </a:ln>
          <a:effectLst/>
        </p:spPr>
        <p:txBody>
          <a:bodyPr wrap="none">
            <a:spAutoFit/>
          </a:bodyPr>
          <a:lstStyle/>
          <a:p>
            <a:pPr>
              <a:defRPr/>
            </a:pPr>
            <a:r>
              <a:rPr lang="en-US" dirty="0">
                <a:latin typeface="Times New Roman" panose="02020603050405020304" pitchFamily="18" charset="0"/>
                <a:cs typeface="Times New Roman" panose="02020603050405020304" pitchFamily="18" charset="0"/>
              </a:rPr>
              <a:t>0.08 dB</a:t>
            </a:r>
          </a:p>
          <a:p>
            <a:pPr>
              <a:defRPr/>
            </a:pPr>
            <a:r>
              <a:rPr lang="en-US" dirty="0">
                <a:latin typeface="Times New Roman" panose="02020603050405020304" pitchFamily="18" charset="0"/>
                <a:cs typeface="Times New Roman" panose="02020603050405020304" pitchFamily="18" charset="0"/>
              </a:rPr>
              <a:t>(0.009)</a:t>
            </a:r>
          </a:p>
        </p:txBody>
      </p:sp>
      <p:sp>
        <p:nvSpPr>
          <p:cNvPr id="5" name="Line 6">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10B16420-7E09-416B-AD40-F26975C458B9}"/>
              </a:ext>
            </a:extLst>
          </p:cNvPr>
          <p:cNvSpPr>
            <a:spLocks noChangeShapeType="1"/>
          </p:cNvSpPr>
          <p:nvPr/>
        </p:nvSpPr>
        <p:spPr bwMode="auto">
          <a:xfrm flipH="1" flipV="1">
            <a:off x="8837613" y="5295900"/>
            <a:ext cx="442913" cy="266700"/>
          </a:xfrm>
          <a:prstGeom prst="line">
            <a:avLst/>
          </a:prstGeom>
          <a:noFill/>
          <a:ln w="19050">
            <a:solidFill>
              <a:schemeClr val="tx1"/>
            </a:solidFill>
            <a:round/>
            <a:headEnd/>
            <a:tailEnd type="triangle" w="med" len="med"/>
          </a:ln>
          <a:extLst>
            <a:ext uri="{909E8E84-426E-40DD-AFC4-6F175D3DCCD1}">
              <a14:hiddenFill xmlns:a14="http://schemas.microsoft.com/office/drawing/2010/main" xmlns:p="http://schemas.openxmlformats.org/presentationml/2006/main" xmlns:r="http://schemas.openxmlformats.org/officeDocument/2006/relationships" xmlns:a="http://schemas.openxmlformats.org/drawingml/2006/main" xmlns="">
                <a:noFill/>
              </a14:hiddenFill>
            </a:ext>
          </a:extLst>
        </p:spPr>
        <p:txBody>
          <a:bodyPr/>
          <a:lstStyle/>
          <a:p>
            <a:endParaRPr lang="en-US"/>
          </a:p>
        </p:txBody>
      </p:sp>
      <p:sp>
        <p:nvSpPr>
          <p:cNvPr id="6" name="Text Box 7">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A04CCA30-523D-4329-8DD9-BBEE2D2176CC}"/>
              </a:ext>
            </a:extLst>
          </p:cNvPr>
          <p:cNvSpPr txBox="1">
            <a:spLocks noChangeArrowheads="1"/>
          </p:cNvSpPr>
          <p:nvPr/>
        </p:nvSpPr>
        <p:spPr bwMode="auto">
          <a:xfrm>
            <a:off x="3538538" y="4572001"/>
            <a:ext cx="968535" cy="646331"/>
          </a:xfrm>
          <a:prstGeom prst="rect">
            <a:avLst/>
          </a:prstGeom>
          <a:noFill/>
          <a:ln w="9525">
            <a:noFill/>
            <a:miter lim="800000"/>
            <a:headEnd/>
            <a:tailEnd/>
          </a:ln>
          <a:effectLst/>
        </p:spPr>
        <p:txBody>
          <a:bodyPr wrap="none">
            <a:spAutoFit/>
          </a:bodyPr>
          <a:lstStyle/>
          <a:p>
            <a:pPr>
              <a:defRPr/>
            </a:pPr>
            <a:r>
              <a:rPr lang="en-US" dirty="0"/>
              <a:t> </a:t>
            </a:r>
            <a:r>
              <a:rPr lang="en-US" dirty="0">
                <a:latin typeface="+mj-lt"/>
              </a:rPr>
              <a:t>-35 dB</a:t>
            </a:r>
          </a:p>
          <a:p>
            <a:pPr>
              <a:defRPr/>
            </a:pPr>
            <a:r>
              <a:rPr lang="en-US" dirty="0">
                <a:latin typeface="+mj-lt"/>
              </a:rPr>
              <a:t>(0.0178)</a:t>
            </a:r>
          </a:p>
        </p:txBody>
      </p:sp>
      <p:sp>
        <p:nvSpPr>
          <p:cNvPr id="7" name="Line 8">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7A1D1550-3918-4821-A161-69FEA273F1B9}"/>
              </a:ext>
            </a:extLst>
          </p:cNvPr>
          <p:cNvSpPr>
            <a:spLocks noChangeShapeType="1"/>
          </p:cNvSpPr>
          <p:nvPr/>
        </p:nvSpPr>
        <p:spPr bwMode="auto">
          <a:xfrm>
            <a:off x="4570412" y="4914900"/>
            <a:ext cx="990600" cy="381000"/>
          </a:xfrm>
          <a:prstGeom prst="line">
            <a:avLst/>
          </a:prstGeom>
          <a:noFill/>
          <a:ln w="19050">
            <a:solidFill>
              <a:schemeClr val="tx1"/>
            </a:solidFill>
            <a:round/>
            <a:headEnd/>
            <a:tailEnd type="triangle" w="med" len="med"/>
          </a:ln>
          <a:extLst>
            <a:ext uri="{909E8E84-426E-40DD-AFC4-6F175D3DCCD1}">
              <a14:hiddenFill xmlns:a14="http://schemas.microsoft.com/office/drawing/2010/main" xmlns:p="http://schemas.openxmlformats.org/presentationml/2006/main" xmlns:r="http://schemas.openxmlformats.org/officeDocument/2006/relationships" xmlns:a="http://schemas.openxmlformats.org/drawingml/2006/main" xmlns="">
                <a:noFill/>
              </a14:hiddenFill>
            </a:ext>
          </a:extLst>
        </p:spPr>
        <p:txBody>
          <a:bodyPr/>
          <a:lstStyle/>
          <a:p>
            <a:endParaRPr lang="en-US"/>
          </a:p>
        </p:txBody>
      </p:sp>
      <p:sp>
        <p:nvSpPr>
          <p:cNvPr id="8" name="Slide Number Placeholder 7">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45EC6CD8-8041-4CA7-9412-A20411162EE2}"/>
              </a:ext>
            </a:extLst>
          </p:cNvPr>
          <p:cNvSpPr>
            <a:spLocks noGrp="1"/>
          </p:cNvSpPr>
          <p:nvPr>
            <p:ph type="sldNum" sz="quarter" idx="12"/>
          </p:nvPr>
        </p:nvSpPr>
        <p:spPr/>
        <p:txBody>
          <a:bodyPr/>
          <a:lstStyle/>
          <a:p>
            <a:pPr>
              <a:defRPr/>
            </a:pPr>
            <a:fld id="{3D2D8F19-788C-480D-813E-0614D8836385}" type="slidenum">
              <a:rPr lang="en-US"/>
              <a:pPr>
                <a:defRPr/>
              </a:pPr>
              <a:t>59</a:t>
            </a:fld>
            <a:endParaRPr lang="en-US"/>
          </a:p>
        </p:txBody>
      </p:sp>
      <p:sp>
        <p:nvSpPr>
          <p:cNvPr id="13321" name="TextBox 2">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AF28DB8D-D31C-4A44-B363-2DD586D4D14E}"/>
              </a:ext>
            </a:extLst>
          </p:cNvPr>
          <p:cNvSpPr txBox="1">
            <a:spLocks noChangeArrowheads="1"/>
          </p:cNvSpPr>
          <p:nvPr/>
        </p:nvSpPr>
        <p:spPr bwMode="auto">
          <a:xfrm>
            <a:off x="9283031" y="914852"/>
            <a:ext cx="1518364" cy="646331"/>
          </a:xfrm>
          <a:prstGeom prst="rect">
            <a:avLst/>
          </a:prstGeom>
          <a:noFill/>
          <a:ln>
            <a:noFill/>
          </a:ln>
          <a:extLst>
            <a:ext uri="{909E8E84-426E-40DD-AFC4-6F175D3DCCD1}">
              <a14:hiddenFil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txBody>
          <a:bodyPr wrap="none">
            <a:spAutoFit/>
          </a:bodyPr>
          <a:lstStyle>
            <a:lvl1pPr>
              <a:defRPr>
                <a:solidFill>
                  <a:schemeClr val="tx1"/>
                </a:solidFill>
                <a:latin typeface="Georgia" panose="02040502050405020303" pitchFamily="18" charset="0"/>
              </a:defRPr>
            </a:lvl1pPr>
            <a:lvl2pPr marL="742950" indent="-285750">
              <a:defRPr>
                <a:solidFill>
                  <a:schemeClr val="tx1"/>
                </a:solidFill>
                <a:latin typeface="Georgia" panose="02040502050405020303" pitchFamily="18" charset="0"/>
              </a:defRPr>
            </a:lvl2pPr>
            <a:lvl3pPr marL="1143000" indent="-228600">
              <a:defRPr>
                <a:solidFill>
                  <a:schemeClr val="tx1"/>
                </a:solidFill>
                <a:latin typeface="Georgia" panose="02040502050405020303" pitchFamily="18" charset="0"/>
              </a:defRPr>
            </a:lvl3pPr>
            <a:lvl4pPr marL="1600200" indent="-228600">
              <a:defRPr>
                <a:solidFill>
                  <a:schemeClr val="tx1"/>
                </a:solidFill>
                <a:latin typeface="Georgia" panose="02040502050405020303" pitchFamily="18" charset="0"/>
              </a:defRPr>
            </a:lvl4pPr>
            <a:lvl5pPr marL="2057400" indent="-228600">
              <a:defRPr>
                <a:solidFill>
                  <a:schemeClr val="tx1"/>
                </a:solidFill>
                <a:latin typeface="Georgia" panose="02040502050405020303" pitchFamily="18" charset="0"/>
              </a:defRPr>
            </a:lvl5pPr>
            <a:lvl6pPr marL="2514600" indent="-228600" fontAlgn="base">
              <a:spcBef>
                <a:spcPct val="0"/>
              </a:spcBef>
              <a:spcAft>
                <a:spcPct val="0"/>
              </a:spcAft>
              <a:defRPr>
                <a:solidFill>
                  <a:schemeClr val="tx1"/>
                </a:solidFill>
                <a:latin typeface="Georgia" panose="02040502050405020303" pitchFamily="18" charset="0"/>
              </a:defRPr>
            </a:lvl6pPr>
            <a:lvl7pPr marL="2971800" indent="-228600" fontAlgn="base">
              <a:spcBef>
                <a:spcPct val="0"/>
              </a:spcBef>
              <a:spcAft>
                <a:spcPct val="0"/>
              </a:spcAft>
              <a:defRPr>
                <a:solidFill>
                  <a:schemeClr val="tx1"/>
                </a:solidFill>
                <a:latin typeface="Georgia" panose="02040502050405020303" pitchFamily="18" charset="0"/>
              </a:defRPr>
            </a:lvl7pPr>
            <a:lvl8pPr marL="3429000" indent="-228600" fontAlgn="base">
              <a:spcBef>
                <a:spcPct val="0"/>
              </a:spcBef>
              <a:spcAft>
                <a:spcPct val="0"/>
              </a:spcAft>
              <a:defRPr>
                <a:solidFill>
                  <a:schemeClr val="tx1"/>
                </a:solidFill>
                <a:latin typeface="Georgia" panose="02040502050405020303" pitchFamily="18" charset="0"/>
              </a:defRPr>
            </a:lvl8pPr>
            <a:lvl9pPr marL="3886200" indent="-228600" fontAlgn="base">
              <a:spcBef>
                <a:spcPct val="0"/>
              </a:spcBef>
              <a:spcAft>
                <a:spcPct val="0"/>
              </a:spcAft>
              <a:defRPr>
                <a:solidFill>
                  <a:schemeClr val="tx1"/>
                </a:solidFill>
                <a:latin typeface="Georgia" panose="02040502050405020303" pitchFamily="18" charset="0"/>
              </a:defRPr>
            </a:lvl9pPr>
          </a:lstStyle>
          <a:p>
            <a:pPr eaLnBrk="1" hangingPunct="1"/>
            <a:r>
              <a:rPr lang="en-US" altLang="en-US" dirty="0">
                <a:solidFill>
                  <a:srgbClr val="0A0C0E"/>
                </a:solidFill>
                <a:latin typeface="Times New Roman" panose="02020603050405020304" pitchFamily="18" charset="0"/>
                <a:cs typeface="Times New Roman" panose="02020603050405020304" pitchFamily="18" charset="0"/>
              </a:rPr>
              <a:t>Discontinuous</a:t>
            </a:r>
          </a:p>
          <a:p>
            <a:pPr eaLnBrk="1" hangingPunct="1"/>
            <a:r>
              <a:rPr lang="en-US" altLang="en-US" dirty="0">
                <a:solidFill>
                  <a:srgbClr val="0A0C0E"/>
                </a:solidFill>
                <a:latin typeface="Times New Roman" panose="02020603050405020304" pitchFamily="18" charset="0"/>
                <a:cs typeface="Times New Roman" panose="02020603050405020304" pitchFamily="18" charset="0"/>
              </a:rPr>
              <a:t>    Derivative</a:t>
            </a:r>
          </a:p>
        </p:txBody>
      </p:sp>
      <p:cxnSp>
        <p:nvCxnSpPr>
          <p:cNvPr id="10" name="Straight Arrow Connector 9">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44276E27-C175-43BD-B8CA-AB52CCE727BD}"/>
              </a:ext>
            </a:extLst>
          </p:cNvPr>
          <p:cNvCxnSpPr/>
          <p:nvPr/>
        </p:nvCxnSpPr>
        <p:spPr>
          <a:xfrm flipH="1">
            <a:off x="9980612" y="1475471"/>
            <a:ext cx="152400" cy="935038"/>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7680C5AF-A58B-4003-890D-CF55AAB064B5}"/>
              </a:ext>
            </a:extLst>
          </p:cNvPr>
          <p:cNvSpPr txBox="1"/>
          <p:nvPr/>
        </p:nvSpPr>
        <p:spPr>
          <a:xfrm flipH="1">
            <a:off x="11580812" y="5715000"/>
            <a:ext cx="533400" cy="338554"/>
          </a:xfrm>
          <a:prstGeom prst="rect">
            <a:avLst/>
          </a:prstGeom>
          <a:noFill/>
        </p:spPr>
        <p:txBody>
          <a:bodyPr wrap="square" rtlCol="0">
            <a:spAutoFit/>
          </a:bodyPr>
          <a:lstStyle/>
          <a:p>
            <a:r>
              <a:rPr lang="en-US" sz="1600" dirty="0">
                <a:solidFill>
                  <a:schemeClr val="tx1">
                    <a:lumMod val="60000"/>
                    <a:lumOff val="40000"/>
                  </a:schemeClr>
                </a:solidFill>
              </a:rPr>
              <a:t>60</a:t>
            </a:r>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149960526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ipe(down)">
                                      <p:cBhvr>
                                        <p:cTn id="13" dur="500"/>
                                        <p:tgtEl>
                                          <p:spTgt spid="5"/>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2" presetClass="entr" presetSubtype="2" fill="hold" grpId="0" nodeType="clickEffect">
                                  <p:stCondLst>
                                    <p:cond delay="0"/>
                                  </p:stCondLst>
                                  <p:childTnLst>
                                    <p:set>
                                      <p:cBhvr>
                                        <p:cTn id="17" dur="1" fill="hold">
                                          <p:stCondLst>
                                            <p:cond delay="0"/>
                                          </p:stCondLst>
                                        </p:cTn>
                                        <p:tgtEl>
                                          <p:spTgt spid="6"/>
                                        </p:tgtEl>
                                        <p:attrNameLst>
                                          <p:attrName>style.visibility</p:attrName>
                                        </p:attrNameLst>
                                      </p:cBhvr>
                                      <p:to>
                                        <p:strVal val="visible"/>
                                      </p:to>
                                    </p:set>
                                    <p:anim calcmode="lin" valueType="num">
                                      <p:cBhvr additive="base">
                                        <p:cTn id="18" dur="500" fill="hold"/>
                                        <p:tgtEl>
                                          <p:spTgt spid="6"/>
                                        </p:tgtEl>
                                        <p:attrNameLst>
                                          <p:attrName>ppt_x</p:attrName>
                                        </p:attrNameLst>
                                      </p:cBhvr>
                                      <p:tavLst>
                                        <p:tav tm="0">
                                          <p:val>
                                            <p:strVal val="1+#ppt_w/2"/>
                                          </p:val>
                                        </p:tav>
                                        <p:tav tm="100000">
                                          <p:val>
                                            <p:strVal val="#ppt_x"/>
                                          </p:val>
                                        </p:tav>
                                      </p:tavLst>
                                    </p:anim>
                                    <p:anim calcmode="lin" valueType="num">
                                      <p:cBhvr additive="base">
                                        <p:cTn id="19"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20" fill="hold" nodeType="clickPar">
                      <p:stCondLst>
                        <p:cond delay="indefinite"/>
                      </p:stCondLst>
                      <p:childTnLst>
                        <p:par>
                          <p:cTn id="21" fill="hold" nodeType="withGroup">
                            <p:stCondLst>
                              <p:cond delay="0"/>
                            </p:stCondLst>
                            <p:childTnLst>
                              <p:par>
                                <p:cTn id="22" presetID="22" presetClass="entr" presetSubtype="1" fill="hold" nodeType="click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wipe(up)">
                                      <p:cBhvr>
                                        <p:cTn id="2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146" name="Rectangle 4">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BE432F30-3693-44B0-AD29-41E41EE02BF3}"/>
              </a:ext>
            </a:extLst>
          </p:cNvPr>
          <p:cNvSpPr>
            <a:spLocks noGrp="1" noChangeArrowheads="1"/>
          </p:cNvSpPr>
          <p:nvPr>
            <p:ph type="title"/>
          </p:nvPr>
        </p:nvSpPr>
        <p:spPr>
          <a:xfrm>
            <a:off x="1827211" y="457201"/>
            <a:ext cx="9399837" cy="974725"/>
          </a:xfrm>
          <a:noFill/>
        </p:spPr>
        <p:txBody>
          <a:bodyPr/>
          <a:lstStyle/>
          <a:p>
            <a:pPr algn="ctr"/>
            <a:r>
              <a:rPr lang="en-US" altLang="en-US" sz="4000" b="0" dirty="0">
                <a:ln w="0"/>
                <a:solidFill>
                  <a:srgbClr val="0A0C0E"/>
                </a:solidFill>
                <a:effectLst/>
                <a:latin typeface="Times New Roman" panose="02020603050405020304" pitchFamily="18" charset="0"/>
                <a:cs typeface="Times New Roman" panose="02020603050405020304" pitchFamily="18" charset="0"/>
              </a:rPr>
              <a:t>What The Customer Expects to Pay</a:t>
            </a:r>
            <a:endParaRPr lang="en-US" altLang="en-US" sz="4000" dirty="0">
              <a:solidFill>
                <a:srgbClr val="0A0C0E"/>
              </a:solidFill>
              <a:latin typeface="Times New Roman" panose="02020603050405020304" pitchFamily="18" charset="0"/>
              <a:cs typeface="Times New Roman" panose="02020603050405020304" pitchFamily="18" charset="0"/>
            </a:endParaRPr>
          </a:p>
        </p:txBody>
      </p:sp>
      <p:sp>
        <p:nvSpPr>
          <p:cNvPr id="6147" name="Slide Number Placeholder 3">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0D95948D-7698-46D5-93B2-A216069C843B}"/>
              </a:ext>
            </a:extLst>
          </p:cNvPr>
          <p:cNvSpPr>
            <a:spLocks noGrp="1"/>
          </p:cNvSpPr>
          <p:nvPr>
            <p:ph type="sldNum" sz="quarter" idx="12"/>
          </p:nvPr>
        </p:nvSpPr>
        <p:spPr bwMode="auto">
          <a:xfrm>
            <a:off x="11580812" y="5802289"/>
            <a:ext cx="408237" cy="228600"/>
          </a:xfrm>
          <a:noFill/>
          <a:extLst>
            <a:ext uri="{909E8E84-426E-40DD-AFC4-6F175D3DCCD1}">
              <a14:hiddenFil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20A81857-B5E8-4D9A-97E4-94A251AA8458}" type="slidenum">
              <a:rPr lang="en-US" altLang="en-US" sz="1600">
                <a:solidFill>
                  <a:srgbClr val="898989"/>
                </a:solidFill>
              </a:rPr>
              <a:pPr>
                <a:spcBef>
                  <a:spcPct val="0"/>
                </a:spcBef>
                <a:buFontTx/>
                <a:buNone/>
              </a:pPr>
              <a:t>6</a:t>
            </a:fld>
            <a:endParaRPr lang="en-US" altLang="en-US" sz="1600" dirty="0">
              <a:solidFill>
                <a:srgbClr val="898989"/>
              </a:solidFill>
            </a:endParaRPr>
          </a:p>
        </p:txBody>
      </p:sp>
      <p:sp>
        <p:nvSpPr>
          <p:cNvPr id="6148" name="Rectangle 4">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4D4B22D9-93C2-418D-AE24-1D950DB9F190}"/>
              </a:ext>
            </a:extLst>
          </p:cNvPr>
          <p:cNvSpPr>
            <a:spLocks noChangeArrowheads="1"/>
          </p:cNvSpPr>
          <p:nvPr/>
        </p:nvSpPr>
        <p:spPr bwMode="auto">
          <a:xfrm>
            <a:off x="1522413" y="-184666"/>
            <a:ext cx="184731" cy="369332"/>
          </a:xfrm>
          <a:prstGeom prst="rect">
            <a:avLst/>
          </a:prstGeom>
          <a:noFill/>
          <a:ln>
            <a:noFill/>
          </a:ln>
          <a:extLst>
            <a:ext uri="{909E8E84-426E-40DD-AFC4-6F175D3DCCD1}">
              <a14:hiddenFil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txBody>
          <a:bodyPr wrap="non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graphicFrame>
        <p:nvGraphicFramePr>
          <p:cNvPr id="208899" name="Object 3">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8541B1F1-6EC9-4A2C-8D0F-6C8950E8262A}"/>
              </a:ext>
            </a:extLst>
          </p:cNvPr>
          <p:cNvGraphicFramePr>
            <a:graphicFrameLocks noChangeAspect="1"/>
          </p:cNvGraphicFramePr>
          <p:nvPr>
            <p:extLst>
              <p:ext uri="{D42A27DB-BD31-4B8C-83A1-F6EECF244321}">
                <p14:modId xmlns:p14="http://schemas.microsoft.com/office/powerpoint/2010/main" xmlns:p="http://schemas.openxmlformats.org/presentationml/2006/main" xmlns:r="http://schemas.openxmlformats.org/officeDocument/2006/relationships" xmlns:a="http://schemas.openxmlformats.org/drawingml/2006/main" xmlns="" val="4208468640"/>
              </p:ext>
            </p:extLst>
          </p:nvPr>
        </p:nvGraphicFramePr>
        <p:xfrm>
          <a:off x="2436812" y="1676400"/>
          <a:ext cx="7650560" cy="4413343"/>
        </p:xfrm>
        <a:graphic>
          <a:graphicData uri="http://schemas.openxmlformats.org/presentationml/2006/ole">
            <p:oleObj spid="_x0000_s130105" name="CorelDRAW" r:id="rId3" imgW="7670800" imgH="4432300" progId="">
              <p:embed/>
            </p:oleObj>
          </a:graphicData>
        </a:graphic>
      </p:graphicFrame>
      <p:sp>
        <p:nvSpPr>
          <p:cNvPr id="2" name="Rectangle 1">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7D17DC6F-7ED7-4AFA-B9D6-FBA3C5AE16EB}"/>
              </a:ext>
            </a:extLst>
          </p:cNvPr>
          <p:cNvSpPr/>
          <p:nvPr/>
        </p:nvSpPr>
        <p:spPr>
          <a:xfrm rot="21244812">
            <a:off x="7465623" y="5505217"/>
            <a:ext cx="2228174" cy="369332"/>
          </a:xfrm>
          <a:prstGeom prst="rect">
            <a:avLst/>
          </a:prstGeom>
        </p:spPr>
        <p:txBody>
          <a:bodyPr wrap="none">
            <a:spAutoFit/>
          </a:bodyPr>
          <a:lstStyle/>
          <a:p>
            <a:r>
              <a:rPr lang="en-US" i="1" dirty="0">
                <a:solidFill>
                  <a:srgbClr val="0A0C0E"/>
                </a:solidFill>
                <a:latin typeface="Times New Roman" panose="02020603050405020304" pitchFamily="18" charset="0"/>
                <a:cs typeface="Times New Roman" panose="02020603050405020304" pitchFamily="18" charset="0"/>
              </a:rPr>
              <a:t>New Yorker Magazine</a:t>
            </a:r>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194317185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nodeType="clickEffect">
                                  <p:stCondLst>
                                    <p:cond delay="0"/>
                                  </p:stCondLst>
                                  <p:childTnLst>
                                    <p:set>
                                      <p:cBhvr>
                                        <p:cTn id="6" dur="1" fill="hold">
                                          <p:stCondLst>
                                            <p:cond delay="0"/>
                                          </p:stCondLst>
                                        </p:cTn>
                                        <p:tgtEl>
                                          <p:spTgt spid="208899"/>
                                        </p:tgtEl>
                                        <p:attrNameLst>
                                          <p:attrName>style.visibility</p:attrName>
                                        </p:attrNameLst>
                                      </p:cBhvr>
                                      <p:to>
                                        <p:strVal val="visible"/>
                                      </p:to>
                                    </p:set>
                                    <p:anim calcmode="lin" valueType="num">
                                      <p:cBhvr additive="base">
                                        <p:cTn id="7" dur="500" fill="hold"/>
                                        <p:tgtEl>
                                          <p:spTgt spid="208899"/>
                                        </p:tgtEl>
                                        <p:attrNameLst>
                                          <p:attrName>ppt_x</p:attrName>
                                        </p:attrNameLst>
                                      </p:cBhvr>
                                      <p:tavLst>
                                        <p:tav tm="0">
                                          <p:val>
                                            <p:strVal val="1+#ppt_w/2"/>
                                          </p:val>
                                        </p:tav>
                                        <p:tav tm="100000">
                                          <p:val>
                                            <p:strVal val="#ppt_x"/>
                                          </p:val>
                                        </p:tav>
                                      </p:tavLst>
                                    </p:anim>
                                    <p:anim calcmode="lin" valueType="num">
                                      <p:cBhvr additive="base">
                                        <p:cTn id="8" dur="500" fill="hold"/>
                                        <p:tgtEl>
                                          <p:spTgt spid="20889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2530" name="Title 1">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D3788A67-DD7D-4215-BEFE-5702F96E865D}"/>
              </a:ext>
            </a:extLst>
          </p:cNvPr>
          <p:cNvSpPr>
            <a:spLocks noGrp="1"/>
          </p:cNvSpPr>
          <p:nvPr>
            <p:ph type="title"/>
          </p:nvPr>
        </p:nvSpPr>
        <p:spPr>
          <a:xfrm>
            <a:off x="1370012" y="76200"/>
            <a:ext cx="8839200" cy="1219200"/>
          </a:xfrm>
        </p:spPr>
        <p:txBody>
          <a:bodyPr/>
          <a:lstStyle/>
          <a:p>
            <a:pPr algn="ctr" eaLnBrk="1" hangingPunct="1"/>
            <a:r>
              <a:rPr lang="en-US" altLang="en-US" sz="3600" b="0" dirty="0">
                <a:ln w="0"/>
                <a:solidFill>
                  <a:schemeClr val="tx1"/>
                </a:solidFill>
                <a:effectLst/>
                <a:latin typeface="Times New Roman" panose="02020603050405020304" pitchFamily="18" charset="0"/>
                <a:cs typeface="Times New Roman" panose="02020603050405020304" pitchFamily="18" charset="0"/>
              </a:rPr>
              <a:t>Cosine Tapered Nyquist Pulse and Correlation, Matched Filter Response</a:t>
            </a:r>
          </a:p>
        </p:txBody>
      </p:sp>
      <p:pic>
        <p:nvPicPr>
          <p:cNvPr id="22531" name="Picture 2">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397C50D1-4648-4A10-8BA7-B52FF3A6DCD8}"/>
              </a:ext>
            </a:extLst>
          </p:cNvPr>
          <p:cNvPicPr>
            <a:picLocks noChangeAspect="1" noChangeArrowheads="1"/>
          </p:cNvPicPr>
          <p:nvPr/>
        </p:nvPicPr>
        <p:blipFill>
          <a:blip r:embed="rId2">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rcRect/>
          <a:stretch>
            <a:fillRect/>
          </a:stretch>
        </p:blipFill>
        <p:spPr bwMode="auto">
          <a:xfrm>
            <a:off x="1979612" y="1176339"/>
            <a:ext cx="8305800" cy="5443537"/>
          </a:xfrm>
          <a:prstGeom prst="rect">
            <a:avLst/>
          </a:prstGeom>
          <a:noFill/>
          <a:ln>
            <a:noFill/>
          </a:ln>
          <a:extLst>
            <a:ext uri="{909E8E84-426E-40DD-AFC4-6F175D3DCCD1}">
              <a14:hiddenFil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pic>
      <p:sp>
        <p:nvSpPr>
          <p:cNvPr id="4" name="Slide Number Placeholder 3">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02E27475-034E-4399-B66E-C542C49FD2FD}"/>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2D853295-FB47-4413-9F1F-AF72E284FC1F}" type="slidenum">
              <a:rPr lang="en-US" altLang="en-US">
                <a:solidFill>
                  <a:srgbClr val="FFFFFF"/>
                </a:solidFill>
                <a:latin typeface="Franklin Gothic Book" panose="020B0503020102020204" pitchFamily="34" charset="0"/>
              </a:rPr>
              <a:pPr eaLnBrk="1" hangingPunct="1"/>
              <a:t>60</a:t>
            </a:fld>
            <a:endParaRPr lang="en-US" altLang="en-US">
              <a:solidFill>
                <a:srgbClr val="FFFFFF"/>
              </a:solidFill>
              <a:latin typeface="Franklin Gothic Book" panose="020B0503020102020204" pitchFamily="34" charset="0"/>
            </a:endParaRPr>
          </a:p>
        </p:txBody>
      </p:sp>
      <p:sp>
        <p:nvSpPr>
          <p:cNvPr id="2" name="TextBox 1">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A764AAAC-18ED-46C4-ACC4-FF4B90B897EF}"/>
              </a:ext>
            </a:extLst>
          </p:cNvPr>
          <p:cNvSpPr txBox="1"/>
          <p:nvPr/>
        </p:nvSpPr>
        <p:spPr>
          <a:xfrm>
            <a:off x="10107264" y="2974777"/>
            <a:ext cx="1614545" cy="923330"/>
          </a:xfrm>
          <a:prstGeom prst="rect">
            <a:avLst/>
          </a:prstGeom>
          <a:noFill/>
        </p:spPr>
        <p:txBody>
          <a:bodyPr wrap="none" rtlCol="0">
            <a:spAutoFit/>
          </a:bodyPr>
          <a:lstStyle/>
          <a:p>
            <a:pPr algn="ctr"/>
            <a:r>
              <a:rPr lang="en-US" dirty="0">
                <a:latin typeface="Times New Roman" panose="02020603050405020304" pitchFamily="18" charset="0"/>
                <a:cs typeface="Times New Roman" panose="02020603050405020304" pitchFamily="18" charset="0"/>
              </a:rPr>
              <a:t>Pre and Post</a:t>
            </a:r>
          </a:p>
          <a:p>
            <a:pPr algn="ctr"/>
            <a:r>
              <a:rPr lang="en-US" dirty="0">
                <a:latin typeface="Times New Roman" panose="02020603050405020304" pitchFamily="18" charset="0"/>
                <a:cs typeface="Times New Roman" panose="02020603050405020304" pitchFamily="18" charset="0"/>
              </a:rPr>
              <a:t>Echoes Due to </a:t>
            </a:r>
          </a:p>
          <a:p>
            <a:pPr algn="ctr"/>
            <a:r>
              <a:rPr lang="en-US" dirty="0">
                <a:latin typeface="Times New Roman" panose="02020603050405020304" pitchFamily="18" charset="0"/>
                <a:cs typeface="Times New Roman" panose="02020603050405020304" pitchFamily="18" charset="0"/>
              </a:rPr>
              <a:t>In-Band Ripple</a:t>
            </a:r>
          </a:p>
        </p:txBody>
      </p:sp>
      <p:sp>
        <p:nvSpPr>
          <p:cNvPr id="3" name="TextBox 2">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C0BFBF99-F4FA-492B-9D9A-1FA3B460A5EE}"/>
              </a:ext>
            </a:extLst>
          </p:cNvPr>
          <p:cNvSpPr txBox="1"/>
          <p:nvPr/>
        </p:nvSpPr>
        <p:spPr>
          <a:xfrm>
            <a:off x="10124289" y="4876800"/>
            <a:ext cx="1665841" cy="923330"/>
          </a:xfrm>
          <a:prstGeom prst="rect">
            <a:avLst/>
          </a:prstGeom>
          <a:noFill/>
        </p:spPr>
        <p:txBody>
          <a:bodyPr wrap="none" rtlCol="0">
            <a:spAutoFit/>
          </a:bodyPr>
          <a:lstStyle/>
          <a:p>
            <a:pPr algn="ctr"/>
            <a:r>
              <a:rPr lang="en-US" dirty="0">
                <a:latin typeface="Times New Roman" panose="02020603050405020304" pitchFamily="18" charset="0"/>
                <a:cs typeface="Times New Roman" panose="02020603050405020304" pitchFamily="18" charset="0"/>
              </a:rPr>
              <a:t>High In-band </a:t>
            </a:r>
          </a:p>
          <a:p>
            <a:pPr algn="ctr"/>
            <a:r>
              <a:rPr lang="en-US" dirty="0">
                <a:latin typeface="Times New Roman" panose="02020603050405020304" pitchFamily="18" charset="0"/>
                <a:cs typeface="Times New Roman" panose="02020603050405020304" pitchFamily="18" charset="0"/>
              </a:rPr>
              <a:t>And Stop-band </a:t>
            </a:r>
          </a:p>
          <a:p>
            <a:pPr algn="ctr"/>
            <a:r>
              <a:rPr lang="en-US" dirty="0">
                <a:latin typeface="Times New Roman" panose="02020603050405020304" pitchFamily="18" charset="0"/>
                <a:cs typeface="Times New Roman" panose="02020603050405020304" pitchFamily="18" charset="0"/>
              </a:rPr>
              <a:t>Sidelobe Levels</a:t>
            </a:r>
          </a:p>
        </p:txBody>
      </p:sp>
      <p:sp>
        <p:nvSpPr>
          <p:cNvPr id="5" name="TextBox 4">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D9555160-E9C1-4BD6-AE04-E7AF19D8F386}"/>
              </a:ext>
            </a:extLst>
          </p:cNvPr>
          <p:cNvSpPr txBox="1"/>
          <p:nvPr/>
        </p:nvSpPr>
        <p:spPr>
          <a:xfrm flipH="1">
            <a:off x="10199673" y="1488757"/>
            <a:ext cx="1522136" cy="923330"/>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10-Symbol Length SQRT</a:t>
            </a:r>
          </a:p>
          <a:p>
            <a:pPr algn="ctr"/>
            <a:r>
              <a:rPr lang="en-US" dirty="0">
                <a:latin typeface="Times New Roman" panose="02020603050405020304" pitchFamily="18" charset="0"/>
                <a:cs typeface="Times New Roman" panose="02020603050405020304" pitchFamily="18" charset="0"/>
              </a:rPr>
              <a:t>Nyquist Taper</a:t>
            </a:r>
          </a:p>
        </p:txBody>
      </p:sp>
      <p:sp>
        <p:nvSpPr>
          <p:cNvPr id="8" name="TextBox 7">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CB08640D-221D-4335-84F6-24C6D5E47355}"/>
              </a:ext>
            </a:extLst>
          </p:cNvPr>
          <p:cNvSpPr txBox="1"/>
          <p:nvPr/>
        </p:nvSpPr>
        <p:spPr>
          <a:xfrm flipH="1">
            <a:off x="11580812" y="5715000"/>
            <a:ext cx="533400" cy="338554"/>
          </a:xfrm>
          <a:prstGeom prst="rect">
            <a:avLst/>
          </a:prstGeom>
          <a:noFill/>
        </p:spPr>
        <p:txBody>
          <a:bodyPr wrap="square" rtlCol="0">
            <a:spAutoFit/>
          </a:bodyPr>
          <a:lstStyle/>
          <a:p>
            <a:r>
              <a:rPr lang="en-US" sz="1600" dirty="0">
                <a:solidFill>
                  <a:schemeClr val="tx1">
                    <a:lumMod val="60000"/>
                    <a:lumOff val="40000"/>
                  </a:schemeClr>
                </a:solidFill>
              </a:rPr>
              <a:t>63</a:t>
            </a:r>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1686097834"/>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A0962489-DEB4-4BC2-87FB-CF1283D13A3C}"/>
              </a:ext>
            </a:extLst>
          </p:cNvPr>
          <p:cNvSpPr>
            <a:spLocks noGrp="1"/>
          </p:cNvSpPr>
          <p:nvPr>
            <p:ph type="title"/>
          </p:nvPr>
        </p:nvSpPr>
        <p:spPr>
          <a:xfrm>
            <a:off x="2436812" y="274638"/>
            <a:ext cx="7772400" cy="715962"/>
          </a:xfrm>
        </p:spPr>
        <p:txBody>
          <a:bodyPr>
            <a:noAutofit/>
          </a:bodyPr>
          <a:lstStyle/>
          <a:p>
            <a:pPr algn="ctr">
              <a:defRPr/>
            </a:pPr>
            <a:r>
              <a:rPr lang="en-US" sz="3600" b="0" dirty="0">
                <a:ln w="0"/>
                <a:solidFill>
                  <a:schemeClr val="tx1"/>
                </a:solidFill>
                <a:effectLst/>
                <a:latin typeface="Times New Roman" panose="02020603050405020304" pitchFamily="18" charset="0"/>
                <a:cs typeface="Times New Roman" panose="02020603050405020304" pitchFamily="18" charset="0"/>
              </a:rPr>
              <a:t>harris-</a:t>
            </a:r>
            <a:r>
              <a:rPr lang="en-US" sz="3600" b="0" dirty="0" err="1">
                <a:ln w="0"/>
                <a:solidFill>
                  <a:schemeClr val="tx1"/>
                </a:solidFill>
                <a:effectLst/>
                <a:latin typeface="Times New Roman" panose="02020603050405020304" pitchFamily="18" charset="0"/>
                <a:cs typeface="Times New Roman" panose="02020603050405020304" pitchFamily="18" charset="0"/>
              </a:rPr>
              <a:t>Moerder</a:t>
            </a:r>
            <a:r>
              <a:rPr lang="en-US" sz="3600" b="0" dirty="0">
                <a:ln w="0"/>
                <a:solidFill>
                  <a:schemeClr val="tx1"/>
                </a:solidFill>
                <a:effectLst/>
                <a:latin typeface="Times New Roman" panose="02020603050405020304" pitchFamily="18" charset="0"/>
                <a:cs typeface="Times New Roman" panose="02020603050405020304" pitchFamily="18" charset="0"/>
              </a:rPr>
              <a:t> Nyquist Pulse</a:t>
            </a:r>
          </a:p>
        </p:txBody>
      </p:sp>
      <p:pic>
        <p:nvPicPr>
          <p:cNvPr id="24579" name="Picture 2">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181D0D1D-5427-4638-969B-E96F91D996FF}"/>
              </a:ext>
            </a:extLst>
          </p:cNvPr>
          <p:cNvPicPr>
            <a:picLocks noChangeAspect="1" noChangeArrowheads="1"/>
          </p:cNvPicPr>
          <p:nvPr/>
        </p:nvPicPr>
        <p:blipFill>
          <a:blip r:embed="rId2">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rcRect/>
          <a:stretch>
            <a:fillRect/>
          </a:stretch>
        </p:blipFill>
        <p:spPr bwMode="auto">
          <a:xfrm>
            <a:off x="1827212" y="1143001"/>
            <a:ext cx="8426450" cy="5521325"/>
          </a:xfrm>
          <a:prstGeom prst="rect">
            <a:avLst/>
          </a:prstGeom>
          <a:noFill/>
          <a:ln>
            <a:noFill/>
          </a:ln>
          <a:extLst>
            <a:ext uri="{909E8E84-426E-40DD-AFC4-6F175D3DCCD1}">
              <a14:hiddenFil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pic>
      <p:sp>
        <p:nvSpPr>
          <p:cNvPr id="4" name="Slide Number Placeholder 3">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0972869B-C2FF-49F6-8AFD-ED31BCCC027C}"/>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25AAFB5F-D0AC-4851-9512-F3548629FA6E}" type="slidenum">
              <a:rPr lang="en-US" altLang="en-US">
                <a:solidFill>
                  <a:srgbClr val="FFFFFF"/>
                </a:solidFill>
                <a:latin typeface="Franklin Gothic Book" panose="020B0503020102020204" pitchFamily="34" charset="0"/>
              </a:rPr>
              <a:pPr eaLnBrk="1" hangingPunct="1"/>
              <a:t>61</a:t>
            </a:fld>
            <a:endParaRPr lang="en-US" altLang="en-US">
              <a:solidFill>
                <a:srgbClr val="FFFFFF"/>
              </a:solidFill>
              <a:latin typeface="Franklin Gothic Book" panose="020B0503020102020204" pitchFamily="34" charset="0"/>
            </a:endParaRPr>
          </a:p>
        </p:txBody>
      </p:sp>
      <p:sp>
        <p:nvSpPr>
          <p:cNvPr id="3" name="TextBox 2">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77406F74-85D2-4461-82B3-5994F23AA77F}"/>
              </a:ext>
            </a:extLst>
          </p:cNvPr>
          <p:cNvSpPr txBox="1"/>
          <p:nvPr/>
        </p:nvSpPr>
        <p:spPr>
          <a:xfrm>
            <a:off x="10225180" y="1371600"/>
            <a:ext cx="1582484" cy="1200329"/>
          </a:xfrm>
          <a:prstGeom prst="rect">
            <a:avLst/>
          </a:prstGeom>
          <a:noFill/>
        </p:spPr>
        <p:txBody>
          <a:bodyPr wrap="none" rtlCol="0">
            <a:spAutoFit/>
          </a:bodyPr>
          <a:lstStyle/>
          <a:p>
            <a:pPr algn="ctr"/>
            <a:r>
              <a:rPr lang="en-US" dirty="0">
                <a:latin typeface="Times New Roman" panose="02020603050405020304" pitchFamily="18" charset="0"/>
                <a:cs typeface="Times New Roman" panose="02020603050405020304" pitchFamily="18" charset="0"/>
              </a:rPr>
              <a:t>10-Symbol </a:t>
            </a:r>
          </a:p>
          <a:p>
            <a:pPr algn="ctr"/>
            <a:r>
              <a:rPr lang="en-US" dirty="0">
                <a:latin typeface="Times New Roman" panose="02020603050405020304" pitchFamily="18" charset="0"/>
                <a:cs typeface="Times New Roman" panose="02020603050405020304" pitchFamily="18" charset="0"/>
              </a:rPr>
              <a:t>Length SQRT</a:t>
            </a:r>
          </a:p>
          <a:p>
            <a:pPr algn="ctr"/>
            <a:r>
              <a:rPr lang="en-US" dirty="0" err="1">
                <a:latin typeface="Times New Roman" panose="02020603050405020304" pitchFamily="18" charset="0"/>
                <a:cs typeface="Times New Roman" panose="02020603050405020304" pitchFamily="18" charset="0"/>
              </a:rPr>
              <a:t>harris-Moerder</a:t>
            </a:r>
            <a:endParaRPr lang="en-US" dirty="0">
              <a:latin typeface="Times New Roman" panose="02020603050405020304" pitchFamily="18" charset="0"/>
              <a:cs typeface="Times New Roman" panose="02020603050405020304" pitchFamily="18" charset="0"/>
            </a:endParaRPr>
          </a:p>
          <a:p>
            <a:pPr algn="ctr"/>
            <a:r>
              <a:rPr lang="en-US" dirty="0">
                <a:latin typeface="Times New Roman" panose="02020603050405020304" pitchFamily="18" charset="0"/>
                <a:cs typeface="Times New Roman" panose="02020603050405020304" pitchFamily="18" charset="0"/>
              </a:rPr>
              <a:t>Taper</a:t>
            </a:r>
          </a:p>
        </p:txBody>
      </p:sp>
      <p:sp>
        <p:nvSpPr>
          <p:cNvPr id="5" name="Rectangle 4">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FB8929C3-767B-4134-A65E-0AB18FE956E7}"/>
              </a:ext>
            </a:extLst>
          </p:cNvPr>
          <p:cNvSpPr/>
          <p:nvPr/>
        </p:nvSpPr>
        <p:spPr>
          <a:xfrm>
            <a:off x="10253662" y="3200400"/>
            <a:ext cx="1901825" cy="1200329"/>
          </a:xfrm>
          <a:prstGeom prst="rect">
            <a:avLst/>
          </a:prstGeom>
        </p:spPr>
        <p:txBody>
          <a:bodyPr wrap="square">
            <a:spAutoFit/>
          </a:bodyPr>
          <a:lstStyle/>
          <a:p>
            <a:pPr algn="ctr"/>
            <a:r>
              <a:rPr lang="en-US" dirty="0">
                <a:latin typeface="Times New Roman" panose="02020603050405020304" pitchFamily="18" charset="0"/>
                <a:cs typeface="Times New Roman" panose="02020603050405020304" pitchFamily="18" charset="0"/>
              </a:rPr>
              <a:t>Negligible </a:t>
            </a:r>
          </a:p>
          <a:p>
            <a:pPr algn="ctr"/>
            <a:r>
              <a:rPr lang="en-US" dirty="0">
                <a:latin typeface="Times New Roman" panose="02020603050405020304" pitchFamily="18" charset="0"/>
                <a:cs typeface="Times New Roman" panose="02020603050405020304" pitchFamily="18" charset="0"/>
              </a:rPr>
              <a:t>Pre and Post</a:t>
            </a:r>
          </a:p>
          <a:p>
            <a:pPr algn="ctr"/>
            <a:r>
              <a:rPr lang="en-US" dirty="0">
                <a:latin typeface="Times New Roman" panose="02020603050405020304" pitchFamily="18" charset="0"/>
                <a:cs typeface="Times New Roman" panose="02020603050405020304" pitchFamily="18" charset="0"/>
              </a:rPr>
              <a:t>Echoes Due to </a:t>
            </a:r>
          </a:p>
          <a:p>
            <a:pPr algn="ctr"/>
            <a:r>
              <a:rPr lang="en-US" dirty="0">
                <a:latin typeface="Times New Roman" panose="02020603050405020304" pitchFamily="18" charset="0"/>
                <a:cs typeface="Times New Roman" panose="02020603050405020304" pitchFamily="18" charset="0"/>
              </a:rPr>
              <a:t>In-Band Ripple</a:t>
            </a:r>
          </a:p>
        </p:txBody>
      </p:sp>
      <p:sp>
        <p:nvSpPr>
          <p:cNvPr id="6" name="Rectangle 5">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661A6188-8C3D-4049-9AA7-F794F2160B09}"/>
              </a:ext>
            </a:extLst>
          </p:cNvPr>
          <p:cNvSpPr/>
          <p:nvPr/>
        </p:nvSpPr>
        <p:spPr>
          <a:xfrm>
            <a:off x="10241521" y="4953000"/>
            <a:ext cx="1674813" cy="1200329"/>
          </a:xfrm>
          <a:prstGeom prst="rect">
            <a:avLst/>
          </a:prstGeom>
        </p:spPr>
        <p:txBody>
          <a:bodyPr wrap="square">
            <a:spAutoFit/>
          </a:bodyPr>
          <a:lstStyle/>
          <a:p>
            <a:pPr algn="ctr"/>
            <a:r>
              <a:rPr lang="en-US" dirty="0">
                <a:latin typeface="Times New Roman" panose="02020603050405020304" pitchFamily="18" charset="0"/>
                <a:cs typeface="Times New Roman" panose="02020603050405020304" pitchFamily="18" charset="0"/>
              </a:rPr>
              <a:t>Very Low </a:t>
            </a:r>
          </a:p>
          <a:p>
            <a:pPr algn="ctr"/>
            <a:r>
              <a:rPr lang="en-US" dirty="0">
                <a:latin typeface="Times New Roman" panose="02020603050405020304" pitchFamily="18" charset="0"/>
                <a:cs typeface="Times New Roman" panose="02020603050405020304" pitchFamily="18" charset="0"/>
              </a:rPr>
              <a:t> In-band and </a:t>
            </a:r>
          </a:p>
          <a:p>
            <a:pPr algn="ctr"/>
            <a:r>
              <a:rPr lang="en-US" dirty="0">
                <a:latin typeface="Times New Roman" panose="02020603050405020304" pitchFamily="18" charset="0"/>
                <a:cs typeface="Times New Roman" panose="02020603050405020304" pitchFamily="18" charset="0"/>
              </a:rPr>
              <a:t>Stop-band </a:t>
            </a:r>
          </a:p>
          <a:p>
            <a:pPr algn="ctr"/>
            <a:r>
              <a:rPr lang="en-US" dirty="0">
                <a:latin typeface="Times New Roman" panose="02020603050405020304" pitchFamily="18" charset="0"/>
                <a:cs typeface="Times New Roman" panose="02020603050405020304" pitchFamily="18" charset="0"/>
              </a:rPr>
              <a:t>Sidelobe Levels</a:t>
            </a:r>
          </a:p>
        </p:txBody>
      </p:sp>
      <p:sp>
        <p:nvSpPr>
          <p:cNvPr id="8" name="TextBox 7">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2D7546EB-A782-4495-80D4-4E5F71A06FFE}"/>
              </a:ext>
            </a:extLst>
          </p:cNvPr>
          <p:cNvSpPr txBox="1"/>
          <p:nvPr/>
        </p:nvSpPr>
        <p:spPr>
          <a:xfrm flipH="1">
            <a:off x="11735093" y="5717918"/>
            <a:ext cx="533400" cy="338554"/>
          </a:xfrm>
          <a:prstGeom prst="rect">
            <a:avLst/>
          </a:prstGeom>
          <a:noFill/>
        </p:spPr>
        <p:txBody>
          <a:bodyPr wrap="square" rtlCol="0">
            <a:spAutoFit/>
          </a:bodyPr>
          <a:lstStyle/>
          <a:p>
            <a:r>
              <a:rPr lang="en-US" sz="1600" dirty="0">
                <a:solidFill>
                  <a:schemeClr val="tx1">
                    <a:lumMod val="60000"/>
                    <a:lumOff val="40000"/>
                  </a:schemeClr>
                </a:solidFill>
              </a:rPr>
              <a:t>64</a:t>
            </a:r>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33187906"/>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89F425E0-74E1-4FD9-8B71-C44C48F27699}"/>
              </a:ext>
            </a:extLst>
          </p:cNvPr>
          <p:cNvSpPr>
            <a:spLocks noGrp="1"/>
          </p:cNvSpPr>
          <p:nvPr>
            <p:ph type="title"/>
          </p:nvPr>
        </p:nvSpPr>
        <p:spPr>
          <a:xfrm>
            <a:off x="1446212" y="76200"/>
            <a:ext cx="9715500" cy="914400"/>
          </a:xfrm>
        </p:spPr>
        <p:txBody>
          <a:bodyPr rtlCol="0">
            <a:noAutofit/>
          </a:bodyPr>
          <a:lstStyle/>
          <a:p>
            <a:pPr algn="ctr">
              <a:defRPr/>
            </a:pPr>
            <a:r>
              <a:rPr lang="en-US" sz="2400" b="0" dirty="0">
                <a:solidFill>
                  <a:srgbClr val="0A0C0E"/>
                </a:solidFill>
                <a:effectLst/>
                <a:latin typeface="Times New Roman" panose="02020603050405020304" pitchFamily="18" charset="0"/>
                <a:cs typeface="Times New Roman" panose="02020603050405020304" pitchFamily="18" charset="0"/>
              </a:rPr>
              <a:t>Eye Diagrams and Zoom, Cosine and harris Tapered </a:t>
            </a:r>
            <a:br>
              <a:rPr lang="en-US" sz="2400" b="0" dirty="0">
                <a:solidFill>
                  <a:srgbClr val="0A0C0E"/>
                </a:solidFill>
                <a:effectLst/>
                <a:latin typeface="Times New Roman" panose="02020603050405020304" pitchFamily="18" charset="0"/>
                <a:cs typeface="Times New Roman" panose="02020603050405020304" pitchFamily="18" charset="0"/>
              </a:rPr>
            </a:br>
            <a:r>
              <a:rPr lang="en-US" sz="2400" b="0" dirty="0">
                <a:solidFill>
                  <a:srgbClr val="0A0C0E"/>
                </a:solidFill>
                <a:effectLst/>
                <a:latin typeface="Times New Roman" panose="02020603050405020304" pitchFamily="18" charset="0"/>
                <a:cs typeface="Times New Roman" panose="02020603050405020304" pitchFamily="18" charset="0"/>
              </a:rPr>
              <a:t>SQRT Nyquist Shaped and Matched Filtered Time Series </a:t>
            </a:r>
          </a:p>
        </p:txBody>
      </p:sp>
      <p:pic>
        <p:nvPicPr>
          <p:cNvPr id="26627" name="Picture 3">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34498101-B78C-433A-9DAE-C08427CD753B}"/>
              </a:ext>
            </a:extLst>
          </p:cNvPr>
          <p:cNvPicPr>
            <a:picLocks noChangeAspect="1" noChangeArrowheads="1"/>
          </p:cNvPicPr>
          <p:nvPr/>
        </p:nvPicPr>
        <p:blipFill>
          <a:blip r:embed="rId2">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rcRect/>
          <a:stretch>
            <a:fillRect/>
          </a:stretch>
        </p:blipFill>
        <p:spPr bwMode="auto">
          <a:xfrm>
            <a:off x="1217612" y="1143000"/>
            <a:ext cx="9511481" cy="5410200"/>
          </a:xfrm>
          <a:prstGeom prst="rect">
            <a:avLst/>
          </a:prstGeom>
          <a:noFill/>
          <a:ln>
            <a:noFill/>
          </a:ln>
          <a:extLst>
            <a:ext uri="{909E8E84-426E-40DD-AFC4-6F175D3DCCD1}">
              <a14:hiddenFil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pic>
      <p:sp>
        <p:nvSpPr>
          <p:cNvPr id="4" name="TextBox 3">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B346FBB0-9E34-4837-9CE9-43BB9CCF76B3}"/>
              </a:ext>
            </a:extLst>
          </p:cNvPr>
          <p:cNvSpPr txBox="1"/>
          <p:nvPr/>
        </p:nvSpPr>
        <p:spPr>
          <a:xfrm flipH="1">
            <a:off x="11580812" y="5715000"/>
            <a:ext cx="533400" cy="338554"/>
          </a:xfrm>
          <a:prstGeom prst="rect">
            <a:avLst/>
          </a:prstGeom>
          <a:noFill/>
        </p:spPr>
        <p:txBody>
          <a:bodyPr wrap="square" rtlCol="0">
            <a:spAutoFit/>
          </a:bodyPr>
          <a:lstStyle/>
          <a:p>
            <a:r>
              <a:rPr lang="en-US" sz="1600" dirty="0">
                <a:solidFill>
                  <a:schemeClr val="tx1">
                    <a:lumMod val="60000"/>
                    <a:lumOff val="40000"/>
                  </a:schemeClr>
                </a:solidFill>
              </a:rPr>
              <a:t>65</a:t>
            </a:r>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3551513649"/>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27651" name="Picture 4">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7FF82516-A056-4FC1-B5DA-48917C3DAF9F}"/>
              </a:ext>
            </a:extLst>
          </p:cNvPr>
          <p:cNvPicPr>
            <a:picLocks noChangeAspect="1" noChangeArrowheads="1"/>
          </p:cNvPicPr>
          <p:nvPr/>
        </p:nvPicPr>
        <p:blipFill>
          <a:blip r:embed="rId2">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rcRect/>
          <a:stretch>
            <a:fillRect/>
          </a:stretch>
        </p:blipFill>
        <p:spPr bwMode="auto">
          <a:xfrm>
            <a:off x="2692078" y="3581399"/>
            <a:ext cx="5578940" cy="3276601"/>
          </a:xfrm>
          <a:prstGeom prst="rect">
            <a:avLst/>
          </a:prstGeom>
          <a:noFill/>
          <a:ln>
            <a:noFill/>
          </a:ln>
          <a:extLst>
            <a:ext uri="{909E8E84-426E-40DD-AFC4-6F175D3DCCD1}">
              <a14:hiddenFil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91240B29-F687-4F45-9708-019B960494DF}">
              <a14:hiddenLine xmlns:a14="http://schemas.microsoft.com/office/drawing/2010/main" xmlns:p="http://schemas.openxmlformats.org/presentationml/2006/main" xmlns:r="http://schemas.openxmlformats.org/officeDocument/2006/relationships" xmlns:a="http://schemas.openxmlformats.org/drawingml/2006/main" xmlns="" w="9525">
                <a:solidFill>
                  <a:schemeClr val="tx1"/>
                </a:solidFill>
                <a:miter lim="800000"/>
                <a:headEnd/>
                <a:tailEnd/>
              </a14:hiddenLine>
            </a:ext>
          </a:extLst>
        </p:spPr>
      </p:pic>
      <p:sp>
        <p:nvSpPr>
          <p:cNvPr id="2" name="Title 1">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796ECDB6-D1A2-4847-81CE-8A6EA24E2A0F}"/>
              </a:ext>
            </a:extLst>
          </p:cNvPr>
          <p:cNvSpPr>
            <a:spLocks noGrp="1"/>
          </p:cNvSpPr>
          <p:nvPr>
            <p:ph type="title"/>
          </p:nvPr>
        </p:nvSpPr>
        <p:spPr>
          <a:xfrm>
            <a:off x="684212" y="40342"/>
            <a:ext cx="11201400" cy="1053354"/>
          </a:xfrm>
        </p:spPr>
        <p:txBody>
          <a:bodyPr rtlCol="0">
            <a:noAutofit/>
          </a:bodyPr>
          <a:lstStyle/>
          <a:p>
            <a:pPr algn="ctr">
              <a:defRPr/>
            </a:pPr>
            <a:r>
              <a:rPr lang="en-US" sz="3200" b="0" dirty="0">
                <a:solidFill>
                  <a:srgbClr val="0A0C0E"/>
                </a:solidFill>
                <a:effectLst/>
                <a:latin typeface="Times New Roman" panose="02020603050405020304" pitchFamily="18" charset="0"/>
                <a:cs typeface="Times New Roman" panose="02020603050405020304" pitchFamily="18" charset="0"/>
              </a:rPr>
              <a:t>Constellations and Zoom to ISI Spreading: harris &amp; Cosine Tapered SQRT Nyquist Shaped and Matched Filtered Series</a:t>
            </a:r>
          </a:p>
        </p:txBody>
      </p:sp>
      <p:sp>
        <p:nvSpPr>
          <p:cNvPr id="5" name="TextBox 4">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5135D499-630A-4A97-805F-C96D764A2879}"/>
              </a:ext>
            </a:extLst>
          </p:cNvPr>
          <p:cNvSpPr txBox="1"/>
          <p:nvPr/>
        </p:nvSpPr>
        <p:spPr>
          <a:xfrm flipH="1">
            <a:off x="11580812" y="5715000"/>
            <a:ext cx="533400" cy="338554"/>
          </a:xfrm>
          <a:prstGeom prst="rect">
            <a:avLst/>
          </a:prstGeom>
          <a:noFill/>
        </p:spPr>
        <p:txBody>
          <a:bodyPr wrap="square" rtlCol="0">
            <a:spAutoFit/>
          </a:bodyPr>
          <a:lstStyle/>
          <a:p>
            <a:r>
              <a:rPr lang="en-US" sz="1600" dirty="0">
                <a:solidFill>
                  <a:schemeClr val="tx1">
                    <a:lumMod val="60000"/>
                    <a:lumOff val="40000"/>
                  </a:schemeClr>
                </a:solidFill>
              </a:rPr>
              <a:t>66</a:t>
            </a:r>
          </a:p>
        </p:txBody>
      </p:sp>
      <p:pic>
        <p:nvPicPr>
          <p:cNvPr id="27650" name="Picture 3">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5A480CCB-304C-4716-8A33-1F4F49FB47CB}"/>
              </a:ext>
            </a:extLst>
          </p:cNvPr>
          <p:cNvPicPr>
            <a:picLocks noChangeAspect="1" noChangeArrowheads="1"/>
          </p:cNvPicPr>
          <p:nvPr/>
        </p:nvPicPr>
        <p:blipFill>
          <a:blip r:embed="rId3">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rcRect/>
          <a:stretch>
            <a:fillRect/>
          </a:stretch>
        </p:blipFill>
        <p:spPr bwMode="auto">
          <a:xfrm>
            <a:off x="2665412" y="990600"/>
            <a:ext cx="5533676" cy="3184618"/>
          </a:xfrm>
          <a:prstGeom prst="rect">
            <a:avLst/>
          </a:prstGeom>
          <a:noFill/>
          <a:ln>
            <a:noFill/>
          </a:ln>
          <a:extLst>
            <a:ext uri="{909E8E84-426E-40DD-AFC4-6F175D3DCCD1}">
              <a14:hiddenFil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91240B29-F687-4F45-9708-019B960494DF}">
              <a14:hiddenLine xmlns:a14="http://schemas.microsoft.com/office/drawing/2010/main" xmlns:p="http://schemas.openxmlformats.org/presentationml/2006/main" xmlns:r="http://schemas.openxmlformats.org/officeDocument/2006/relationships" xmlns:a="http://schemas.openxmlformats.org/drawingml/2006/main" xmlns="" w="9525">
                <a:solidFill>
                  <a:schemeClr val="tx1"/>
                </a:solidFill>
                <a:miter lim="800000"/>
                <a:headEnd/>
                <a:tailEnd/>
              </a14:hiddenLine>
            </a:ext>
          </a:extLst>
        </p:spPr>
      </p:pic>
      <p:sp>
        <p:nvSpPr>
          <p:cNvPr id="3" name="TextBox 2">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8C17391A-311F-462A-81EC-BB111224369C}"/>
              </a:ext>
            </a:extLst>
          </p:cNvPr>
          <p:cNvSpPr txBox="1"/>
          <p:nvPr/>
        </p:nvSpPr>
        <p:spPr>
          <a:xfrm>
            <a:off x="8199088" y="1325035"/>
            <a:ext cx="3561296" cy="2308324"/>
          </a:xfrm>
          <a:prstGeom prst="rect">
            <a:avLst/>
          </a:prstGeom>
          <a:noFill/>
        </p:spPr>
        <p:txBody>
          <a:bodyPr wrap="none" rtlCol="0">
            <a:spAutoFit/>
          </a:bodyPr>
          <a:lstStyle/>
          <a:p>
            <a:r>
              <a:rPr lang="en-US" dirty="0"/>
              <a:t>Spreading Caused by in-Band Ripple</a:t>
            </a:r>
          </a:p>
          <a:p>
            <a:r>
              <a:rPr lang="en-US" dirty="0"/>
              <a:t>of Shaping and Matched Filters.</a:t>
            </a:r>
          </a:p>
          <a:p>
            <a:endParaRPr lang="en-US" dirty="0"/>
          </a:p>
          <a:p>
            <a:r>
              <a:rPr lang="en-US" dirty="0"/>
              <a:t>This is measured as Error Vector </a:t>
            </a:r>
          </a:p>
          <a:p>
            <a:r>
              <a:rPr lang="en-US" dirty="0"/>
              <a:t>Magnitude (EVM) by Vector Signal </a:t>
            </a:r>
          </a:p>
          <a:p>
            <a:r>
              <a:rPr lang="en-US" dirty="0"/>
              <a:t>Analyzer (VSA) Which measures</a:t>
            </a:r>
          </a:p>
          <a:p>
            <a:r>
              <a:rPr lang="en-US" dirty="0"/>
              <a:t>spreading due to signal degradation</a:t>
            </a:r>
          </a:p>
          <a:p>
            <a:r>
              <a:rPr lang="en-US" dirty="0"/>
              <a:t>from all processing sources. </a:t>
            </a:r>
          </a:p>
        </p:txBody>
      </p:sp>
      <p:sp>
        <p:nvSpPr>
          <p:cNvPr id="4" name="TextBox 3">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EF68C63F-496E-46CE-8CBC-927B04E2C722}"/>
              </a:ext>
            </a:extLst>
          </p:cNvPr>
          <p:cNvSpPr txBox="1"/>
          <p:nvPr/>
        </p:nvSpPr>
        <p:spPr>
          <a:xfrm>
            <a:off x="8225754" y="4131186"/>
            <a:ext cx="3312317" cy="2031325"/>
          </a:xfrm>
          <a:prstGeom prst="rect">
            <a:avLst/>
          </a:prstGeom>
          <a:noFill/>
        </p:spPr>
        <p:txBody>
          <a:bodyPr wrap="none" rtlCol="0">
            <a:spAutoFit/>
          </a:bodyPr>
          <a:lstStyle/>
          <a:p>
            <a:r>
              <a:rPr lang="en-US" dirty="0"/>
              <a:t>Reasonable EVM levels are</a:t>
            </a:r>
          </a:p>
          <a:p>
            <a:r>
              <a:rPr lang="en-US" dirty="0"/>
              <a:t>1% Peak and 0.33% RMS.</a:t>
            </a:r>
          </a:p>
          <a:p>
            <a:r>
              <a:rPr lang="en-US" dirty="0"/>
              <a:t>The spreading in the figure to</a:t>
            </a:r>
          </a:p>
          <a:p>
            <a:r>
              <a:rPr lang="en-US" dirty="0"/>
              <a:t>the left is slightly worse than</a:t>
            </a:r>
          </a:p>
          <a:p>
            <a:r>
              <a:rPr lang="en-US" dirty="0"/>
              <a:t>this. The figure above is an order </a:t>
            </a:r>
          </a:p>
          <a:p>
            <a:r>
              <a:rPr lang="en-US" dirty="0"/>
              <a:t>of magnitude better than this.</a:t>
            </a:r>
          </a:p>
          <a:p>
            <a:r>
              <a:rPr lang="en-US" dirty="0"/>
              <a:t> </a:t>
            </a:r>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713638918"/>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AC554DBD-F783-4AE1-9901-D26F7A5B33DE}"/>
              </a:ext>
            </a:extLst>
          </p:cNvPr>
          <p:cNvSpPr>
            <a:spLocks noGrp="1"/>
          </p:cNvSpPr>
          <p:nvPr>
            <p:ph type="sldNum" sz="quarter" idx="11"/>
          </p:nvPr>
        </p:nvSpPr>
        <p:spPr/>
        <p:txBody>
          <a:bodyPr/>
          <a:lstStyle/>
          <a:p>
            <a:fld id="{F36C87F6-986D-49E6-AF40-1B3A1EE8064D}" type="slidenum">
              <a:rPr lang="en-US" smtClean="0"/>
              <a:pPr/>
              <a:t>64</a:t>
            </a:fld>
            <a:endParaRPr lang="en-US"/>
          </a:p>
        </p:txBody>
      </p:sp>
      <p:sp>
        <p:nvSpPr>
          <p:cNvPr id="5" name="TextBox 4">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A03FAB71-74E7-4E64-979E-30B3E459AD38}"/>
              </a:ext>
            </a:extLst>
          </p:cNvPr>
          <p:cNvSpPr txBox="1"/>
          <p:nvPr/>
        </p:nvSpPr>
        <p:spPr>
          <a:xfrm>
            <a:off x="4265612" y="990600"/>
            <a:ext cx="4084195" cy="584775"/>
          </a:xfrm>
          <a:prstGeom prst="rect">
            <a:avLst/>
          </a:prstGeom>
          <a:noFill/>
        </p:spPr>
        <p:txBody>
          <a:bodyPr wrap="none" rtlCol="0">
            <a:spAutoFit/>
          </a:bodyPr>
          <a:lstStyle/>
          <a:p>
            <a:r>
              <a:rPr lang="en-US" sz="3200" dirty="0">
                <a:solidFill>
                  <a:srgbClr val="0A0C0E"/>
                </a:solidFill>
                <a:latin typeface="Times New Roman" panose="02020603050405020304" pitchFamily="18" charset="0"/>
                <a:cs typeface="Times New Roman" panose="02020603050405020304" pitchFamily="18" charset="0"/>
              </a:rPr>
              <a:t>RECOMMENDATION</a:t>
            </a:r>
          </a:p>
        </p:txBody>
      </p:sp>
      <p:sp>
        <p:nvSpPr>
          <p:cNvPr id="6" name="TextBox 5">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5A1247F5-347F-468E-9EEF-8FAD885DF18F}"/>
              </a:ext>
            </a:extLst>
          </p:cNvPr>
          <p:cNvSpPr txBox="1"/>
          <p:nvPr/>
        </p:nvSpPr>
        <p:spPr>
          <a:xfrm>
            <a:off x="2589212" y="2133600"/>
            <a:ext cx="7901715" cy="4154984"/>
          </a:xfrm>
          <a:prstGeom prst="rect">
            <a:avLst/>
          </a:prstGeom>
          <a:noFill/>
        </p:spPr>
        <p:txBody>
          <a:bodyPr wrap="none" rtlCol="0">
            <a:spAutoFit/>
          </a:bodyPr>
          <a:lstStyle/>
          <a:p>
            <a:pPr algn="ctr"/>
            <a:r>
              <a:rPr lang="en-US" sz="2400" dirty="0">
                <a:solidFill>
                  <a:srgbClr val="0A0C0E"/>
                </a:solidFill>
                <a:latin typeface="Times New Roman" panose="02020603050405020304" pitchFamily="18" charset="0"/>
                <a:cs typeface="Times New Roman" panose="02020603050405020304" pitchFamily="18" charset="0"/>
              </a:rPr>
              <a:t>For High Performance Radios</a:t>
            </a:r>
          </a:p>
          <a:p>
            <a:pPr algn="ctr"/>
            <a:endParaRPr lang="en-US" sz="2400" dirty="0">
              <a:solidFill>
                <a:srgbClr val="0A0C0E"/>
              </a:solidFill>
              <a:latin typeface="Times New Roman" panose="02020603050405020304" pitchFamily="18" charset="0"/>
              <a:cs typeface="Times New Roman" panose="02020603050405020304" pitchFamily="18" charset="0"/>
            </a:endParaRPr>
          </a:p>
          <a:p>
            <a:pPr algn="ctr"/>
            <a:r>
              <a:rPr lang="en-US" sz="2400" dirty="0">
                <a:solidFill>
                  <a:srgbClr val="0A0C0E"/>
                </a:solidFill>
                <a:latin typeface="Times New Roman" panose="02020603050405020304" pitchFamily="18" charset="0"/>
                <a:cs typeface="Times New Roman" panose="02020603050405020304" pitchFamily="18" charset="0"/>
              </a:rPr>
              <a:t>Avoid Cosine Taper SQRT Nyquist Shaping Filters</a:t>
            </a:r>
          </a:p>
          <a:p>
            <a:pPr algn="ctr"/>
            <a:endParaRPr lang="en-US" sz="2400" dirty="0">
              <a:solidFill>
                <a:srgbClr val="0A0C0E"/>
              </a:solidFill>
              <a:latin typeface="Times New Roman" panose="02020603050405020304" pitchFamily="18" charset="0"/>
              <a:cs typeface="Times New Roman" panose="02020603050405020304" pitchFamily="18" charset="0"/>
            </a:endParaRPr>
          </a:p>
          <a:p>
            <a:pPr algn="ctr"/>
            <a:r>
              <a:rPr lang="en-US" sz="2400" dirty="0">
                <a:solidFill>
                  <a:srgbClr val="0A0C0E"/>
                </a:solidFill>
                <a:latin typeface="Times New Roman" panose="02020603050405020304" pitchFamily="18" charset="0"/>
                <a:cs typeface="Times New Roman" panose="02020603050405020304" pitchFamily="18" charset="0"/>
              </a:rPr>
              <a:t>Consider Use of</a:t>
            </a:r>
          </a:p>
          <a:p>
            <a:pPr algn="ctr"/>
            <a:endParaRPr lang="en-US" sz="2400" dirty="0">
              <a:solidFill>
                <a:srgbClr val="0A0C0E"/>
              </a:solidFill>
              <a:latin typeface="Times New Roman" panose="02020603050405020304" pitchFamily="18" charset="0"/>
              <a:cs typeface="Times New Roman" panose="02020603050405020304" pitchFamily="18" charset="0"/>
            </a:endParaRPr>
          </a:p>
          <a:p>
            <a:pPr algn="ctr"/>
            <a:r>
              <a:rPr lang="en-US" sz="2400" dirty="0">
                <a:solidFill>
                  <a:srgbClr val="0A0C0E"/>
                </a:solidFill>
                <a:latin typeface="Times New Roman" panose="02020603050405020304" pitchFamily="18" charset="0"/>
                <a:cs typeface="Times New Roman" panose="02020603050405020304" pitchFamily="18" charset="0"/>
              </a:rPr>
              <a:t>Harris-</a:t>
            </a:r>
            <a:r>
              <a:rPr lang="en-US" sz="2400" dirty="0" err="1">
                <a:solidFill>
                  <a:srgbClr val="0A0C0E"/>
                </a:solidFill>
                <a:latin typeface="Times New Roman" panose="02020603050405020304" pitchFamily="18" charset="0"/>
                <a:cs typeface="Times New Roman" panose="02020603050405020304" pitchFamily="18" charset="0"/>
              </a:rPr>
              <a:t>Moerder</a:t>
            </a:r>
            <a:r>
              <a:rPr lang="en-US" sz="2400" dirty="0">
                <a:solidFill>
                  <a:srgbClr val="0A0C0E"/>
                </a:solidFill>
                <a:latin typeface="Times New Roman" panose="02020603050405020304" pitchFamily="18" charset="0"/>
                <a:cs typeface="Times New Roman" panose="02020603050405020304" pitchFamily="18" charset="0"/>
              </a:rPr>
              <a:t> or Harris Taper SQRT Nyquist Shaping Filters</a:t>
            </a:r>
          </a:p>
          <a:p>
            <a:pPr algn="ctr"/>
            <a:endParaRPr lang="en-US" sz="2400" dirty="0">
              <a:solidFill>
                <a:srgbClr val="0A0C0E"/>
              </a:solidFill>
              <a:latin typeface="Times New Roman" panose="02020603050405020304" pitchFamily="18" charset="0"/>
              <a:cs typeface="Times New Roman" panose="02020603050405020304" pitchFamily="18" charset="0"/>
            </a:endParaRPr>
          </a:p>
          <a:p>
            <a:pPr algn="ctr"/>
            <a:r>
              <a:rPr lang="en-US" sz="2400" dirty="0">
                <a:solidFill>
                  <a:srgbClr val="0A0C0E"/>
                </a:solidFill>
                <a:latin typeface="Times New Roman" panose="02020603050405020304" pitchFamily="18" charset="0"/>
                <a:cs typeface="Times New Roman" panose="02020603050405020304" pitchFamily="18" charset="0"/>
              </a:rPr>
              <a:t>We know how to do it correctly, why don’t we?</a:t>
            </a:r>
          </a:p>
          <a:p>
            <a:pPr algn="ctr"/>
            <a:endParaRPr lang="en-US" sz="2400" dirty="0">
              <a:solidFill>
                <a:srgbClr val="0A0C0E"/>
              </a:solidFill>
              <a:latin typeface="Times New Roman" panose="02020603050405020304" pitchFamily="18" charset="0"/>
              <a:cs typeface="Times New Roman" panose="02020603050405020304" pitchFamily="18" charset="0"/>
            </a:endParaRPr>
          </a:p>
          <a:p>
            <a:pPr algn="ctr"/>
            <a:r>
              <a:rPr lang="en-US" sz="2400" dirty="0">
                <a:solidFill>
                  <a:srgbClr val="0A0C0E"/>
                </a:solidFill>
                <a:latin typeface="Times New Roman" panose="02020603050405020304" pitchFamily="18" charset="0"/>
                <a:cs typeface="Times New Roman" panose="02020603050405020304" pitchFamily="18" charset="0"/>
              </a:rPr>
              <a:t>Because the bad specs are in the standards!</a:t>
            </a:r>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2849258762"/>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C35BBAF2-6256-4B29-86F9-5502196284A6}"/>
              </a:ext>
            </a:extLst>
          </p:cNvPr>
          <p:cNvSpPr>
            <a:spLocks noGrp="1"/>
          </p:cNvSpPr>
          <p:nvPr>
            <p:ph type="sldNum" sz="quarter" idx="12"/>
          </p:nvPr>
        </p:nvSpPr>
        <p:spPr>
          <a:xfrm>
            <a:off x="4646612" y="6356351"/>
            <a:ext cx="2895600" cy="365125"/>
          </a:xfrm>
        </p:spPr>
        <p:txBody>
          <a:bodyPr rtlCol="0"/>
          <a:lstStyle/>
          <a:p>
            <a:pPr algn="ctr">
              <a:defRPr/>
            </a:pPr>
            <a:fld id="{90E9E978-9C98-4BB5-BDE9-11D9FABB1EF0}" type="slidenum">
              <a:rPr lang="en-US">
                <a:solidFill>
                  <a:schemeClr val="tx1">
                    <a:tint val="75000"/>
                  </a:schemeClr>
                </a:solidFill>
                <a:latin typeface="+mn-lt"/>
                <a:cs typeface="+mn-cs"/>
              </a:rPr>
              <a:pPr algn="ctr">
                <a:defRPr/>
              </a:pPr>
              <a:t>65</a:t>
            </a:fld>
            <a:endParaRPr lang="en-US">
              <a:solidFill>
                <a:schemeClr val="tx1">
                  <a:tint val="75000"/>
                </a:schemeClr>
              </a:solidFill>
              <a:latin typeface="+mn-lt"/>
              <a:cs typeface="+mn-cs"/>
            </a:endParaRPr>
          </a:p>
        </p:txBody>
      </p:sp>
      <p:sp>
        <p:nvSpPr>
          <p:cNvPr id="13315" name="TextBox 4">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4E988003-D9CA-4D7E-BFA9-F19E34D7AD80}"/>
              </a:ext>
            </a:extLst>
          </p:cNvPr>
          <p:cNvSpPr txBox="1">
            <a:spLocks noChangeArrowheads="1"/>
          </p:cNvSpPr>
          <p:nvPr/>
        </p:nvSpPr>
        <p:spPr bwMode="auto">
          <a:xfrm>
            <a:off x="2284412" y="1143000"/>
            <a:ext cx="6629400" cy="646113"/>
          </a:xfrm>
          <a:prstGeom prst="rect">
            <a:avLst/>
          </a:prstGeom>
          <a:noFill/>
          <a:ln>
            <a:noFill/>
          </a:ln>
          <a:extLst>
            <a:ext uri="{909E8E84-426E-40DD-AFC4-6F175D3DCCD1}">
              <a14:hiddenFil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eaLnBrk="1" hangingPunct="1"/>
            <a:r>
              <a:rPr lang="en-US" altLang="en-US" sz="3600" dirty="0">
                <a:solidFill>
                  <a:srgbClr val="0A0C0E"/>
                </a:solidFill>
                <a:latin typeface="Times New Roman" panose="02020603050405020304" pitchFamily="18" charset="0"/>
                <a:cs typeface="Times New Roman" panose="02020603050405020304" pitchFamily="18" charset="0"/>
              </a:rPr>
              <a:t>Bad Implementation Decisions</a:t>
            </a:r>
          </a:p>
        </p:txBody>
      </p:sp>
      <p:sp>
        <p:nvSpPr>
          <p:cNvPr id="13316" name="TextBox 5">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5BB60F85-88C6-4E87-91EC-9D66816D84F1}"/>
              </a:ext>
            </a:extLst>
          </p:cNvPr>
          <p:cNvSpPr txBox="1">
            <a:spLocks noChangeArrowheads="1"/>
          </p:cNvSpPr>
          <p:nvPr/>
        </p:nvSpPr>
        <p:spPr bwMode="auto">
          <a:xfrm>
            <a:off x="3046412" y="2133600"/>
            <a:ext cx="8348376" cy="3785652"/>
          </a:xfrm>
          <a:prstGeom prst="rect">
            <a:avLst/>
          </a:prstGeom>
          <a:noFill/>
          <a:ln>
            <a:noFill/>
          </a:ln>
          <a:extLst>
            <a:ext uri="{909E8E84-426E-40DD-AFC4-6F175D3DCCD1}">
              <a14:hiddenFil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txBody>
          <a:bodyPr wrap="none">
            <a:spAutoFit/>
          </a:bodyPr>
          <a:lstStyle>
            <a:lvl1pPr marL="257175" indent="-257175">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buFont typeface="Calibri" panose="020F0502020204030204" pitchFamily="34" charset="0"/>
              <a:buAutoNum type="arabicPeriod"/>
            </a:pPr>
            <a:r>
              <a:rPr lang="en-US" altLang="en-US" sz="2400" dirty="0">
                <a:solidFill>
                  <a:srgbClr val="0A0C0E"/>
                </a:solidFill>
                <a:latin typeface="Times New Roman" panose="02020603050405020304" pitchFamily="18" charset="0"/>
                <a:cs typeface="Times New Roman" panose="02020603050405020304" pitchFamily="18" charset="0"/>
              </a:rPr>
              <a:t>Ignoring Analog path Imbalance</a:t>
            </a:r>
          </a:p>
          <a:p>
            <a:pPr eaLnBrk="1" hangingPunct="1">
              <a:buFont typeface="Calibri" panose="020F0502020204030204" pitchFamily="34" charset="0"/>
              <a:buAutoNum type="arabicPeriod"/>
            </a:pPr>
            <a:r>
              <a:rPr lang="en-US" altLang="en-US" sz="2400" dirty="0">
                <a:solidFill>
                  <a:srgbClr val="0A0C0E"/>
                </a:solidFill>
                <a:latin typeface="Times New Roman" panose="02020603050405020304" pitchFamily="18" charset="0"/>
                <a:cs typeface="Times New Roman" panose="02020603050405020304" pitchFamily="18" charset="0"/>
              </a:rPr>
              <a:t>Cosine Tapered Nyquist Pulses</a:t>
            </a:r>
          </a:p>
          <a:p>
            <a:pPr eaLnBrk="1" hangingPunct="1">
              <a:buFont typeface="Calibri" panose="020F0502020204030204" pitchFamily="34" charset="0"/>
              <a:buAutoNum type="arabicPeriod"/>
            </a:pPr>
            <a:r>
              <a:rPr lang="en-US" altLang="en-US" sz="2400" i="1" dirty="0">
                <a:solidFill>
                  <a:srgbClr val="FF0000"/>
                </a:solidFill>
                <a:latin typeface="Times New Roman" panose="02020603050405020304" pitchFamily="18" charset="0"/>
                <a:cs typeface="Times New Roman" panose="02020603050405020304" pitchFamily="18" charset="0"/>
              </a:rPr>
              <a:t>Reduced Excess BW in Shaping Filters</a:t>
            </a:r>
          </a:p>
          <a:p>
            <a:pPr eaLnBrk="1" hangingPunct="1">
              <a:buFont typeface="Calibri" panose="020F0502020204030204" pitchFamily="34" charset="0"/>
              <a:buAutoNum type="arabicPeriod"/>
            </a:pPr>
            <a:r>
              <a:rPr lang="en-US" altLang="en-US" sz="2400" dirty="0">
                <a:solidFill>
                  <a:srgbClr val="0A0C0E"/>
                </a:solidFill>
                <a:latin typeface="Times New Roman" panose="02020603050405020304" pitchFamily="18" charset="0"/>
                <a:cs typeface="Times New Roman" panose="02020603050405020304" pitchFamily="18" charset="0"/>
              </a:rPr>
              <a:t>Gaussian Shaped Windows and Filters</a:t>
            </a:r>
          </a:p>
          <a:p>
            <a:pPr eaLnBrk="1" hangingPunct="1">
              <a:buFont typeface="Calibri" panose="020F0502020204030204" pitchFamily="34" charset="0"/>
              <a:buAutoNum type="arabicPeriod"/>
            </a:pPr>
            <a:r>
              <a:rPr lang="en-US" altLang="en-US" sz="2400" dirty="0">
                <a:solidFill>
                  <a:srgbClr val="0A0C0E"/>
                </a:solidFill>
                <a:latin typeface="Times New Roman" panose="02020603050405020304" pitchFamily="18" charset="0"/>
                <a:cs typeface="Times New Roman" panose="02020603050405020304" pitchFamily="18" charset="0"/>
              </a:rPr>
              <a:t>Scaling Filter Coefficients to Obtain Unity Pass-band Gain</a:t>
            </a:r>
          </a:p>
          <a:p>
            <a:pPr eaLnBrk="1" hangingPunct="1">
              <a:buFont typeface="Calibri" panose="020F0502020204030204" pitchFamily="34" charset="0"/>
              <a:buAutoNum type="arabicPeriod"/>
            </a:pPr>
            <a:r>
              <a:rPr lang="en-US" altLang="en-US" sz="2400" dirty="0">
                <a:solidFill>
                  <a:srgbClr val="0A0C0E"/>
                </a:solidFill>
                <a:latin typeface="Times New Roman" panose="02020603050405020304" pitchFamily="18" charset="0"/>
                <a:cs typeface="Times New Roman" panose="02020603050405020304" pitchFamily="18" charset="0"/>
              </a:rPr>
              <a:t>Sliding Window Spectrum Analysis with less Than 75% </a:t>
            </a:r>
            <a:r>
              <a:rPr lang="en-US" altLang="en-US" sz="2400" dirty="0" smtClean="0">
                <a:solidFill>
                  <a:srgbClr val="0A0C0E"/>
                </a:solidFill>
                <a:latin typeface="Times New Roman" panose="02020603050405020304" pitchFamily="18" charset="0"/>
                <a:cs typeface="Times New Roman" panose="02020603050405020304" pitchFamily="18" charset="0"/>
              </a:rPr>
              <a:t>Overlap</a:t>
            </a:r>
          </a:p>
          <a:p>
            <a:pPr>
              <a:buFont typeface="Calibri" panose="020F0502020204030204" pitchFamily="34" charset="0"/>
              <a:buAutoNum type="arabicPeriod"/>
            </a:pPr>
            <a:r>
              <a:rPr lang="en-US" altLang="en-US" sz="2400" dirty="0">
                <a:solidFill>
                  <a:srgbClr val="0A0C0E"/>
                </a:solidFill>
                <a:latin typeface="Times New Roman" panose="02020603050405020304" pitchFamily="18" charset="0"/>
                <a:cs typeface="Times New Roman" panose="02020603050405020304" pitchFamily="18" charset="0"/>
              </a:rPr>
              <a:t>Big Signal Capture of AGC in Spectrum Analyzers  </a:t>
            </a:r>
          </a:p>
          <a:p>
            <a:pPr eaLnBrk="1" hangingPunct="1">
              <a:buFont typeface="Calibri" panose="020F0502020204030204" pitchFamily="34" charset="0"/>
              <a:buAutoNum type="arabicPeriod"/>
            </a:pPr>
            <a:r>
              <a:rPr lang="en-US" altLang="en-US" sz="2400" dirty="0" smtClean="0">
                <a:solidFill>
                  <a:srgbClr val="0A0C0E"/>
                </a:solidFill>
                <a:latin typeface="Times New Roman" panose="02020603050405020304" pitchFamily="18" charset="0"/>
                <a:cs typeface="Times New Roman" panose="02020603050405020304" pitchFamily="18" charset="0"/>
              </a:rPr>
              <a:t>Chebyshev </a:t>
            </a:r>
            <a:r>
              <a:rPr lang="en-US" altLang="en-US" sz="2400" dirty="0">
                <a:solidFill>
                  <a:srgbClr val="0A0C0E"/>
                </a:solidFill>
                <a:latin typeface="Times New Roman" panose="02020603050405020304" pitchFamily="18" charset="0"/>
                <a:cs typeface="Times New Roman" panose="02020603050405020304" pitchFamily="18" charset="0"/>
              </a:rPr>
              <a:t>Stopband Amplitude Sidelobes</a:t>
            </a:r>
          </a:p>
          <a:p>
            <a:pPr eaLnBrk="1" hangingPunct="1">
              <a:buFont typeface="Calibri" panose="020F0502020204030204" pitchFamily="34" charset="0"/>
              <a:buAutoNum type="arabicPeriod"/>
            </a:pPr>
            <a:r>
              <a:rPr lang="en-US" altLang="en-US" sz="2400" dirty="0">
                <a:solidFill>
                  <a:srgbClr val="0A0C0E"/>
                </a:solidFill>
                <a:latin typeface="Times New Roman" panose="02020603050405020304" pitchFamily="18" charset="0"/>
                <a:cs typeface="Times New Roman" panose="02020603050405020304" pitchFamily="18" charset="0"/>
              </a:rPr>
              <a:t>Not Scaling Signal Samples with SNR</a:t>
            </a:r>
          </a:p>
          <a:p>
            <a:pPr>
              <a:buFont typeface="Calibri" panose="020F0502020204030204" pitchFamily="34" charset="0"/>
              <a:buAutoNum type="arabicPeriod"/>
            </a:pPr>
            <a:r>
              <a:rPr lang="en-US" altLang="en-US" sz="2400" dirty="0">
                <a:solidFill>
                  <a:srgbClr val="0A0C0E"/>
                </a:solidFill>
                <a:latin typeface="Times New Roman" panose="02020603050405020304" pitchFamily="18" charset="0"/>
                <a:cs typeface="Times New Roman" panose="02020603050405020304" pitchFamily="18" charset="0"/>
              </a:rPr>
              <a:t>Cooley-Tukey FFT Instead of Good-Thomas FFT</a:t>
            </a:r>
          </a:p>
        </p:txBody>
      </p:sp>
      <p:pic>
        <p:nvPicPr>
          <p:cNvPr id="7" name="Picture 6" descr="C:\Users\Stephanie\AppData\Local\Microsoft\Windows\Temporary Internet Files\Content.IE5\44TXKI6C\MCj04380680000[1].png">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C1472C32-153E-433E-918C-E2BE787428BB}"/>
              </a:ext>
            </a:extLst>
          </p:cNvPr>
          <p:cNvPicPr>
            <a:picLocks noChangeAspect="1" noChangeArrowheads="1"/>
          </p:cNvPicPr>
          <p:nvPr/>
        </p:nvPicPr>
        <p:blipFill>
          <a:blip r:embed="rId2" cstate="print">
            <a:lum bright="50000" contrast="-70000"/>
          </a:blip>
          <a:srcRect/>
          <a:stretch>
            <a:fillRect/>
          </a:stretch>
        </p:blipFill>
        <p:spPr bwMode="auto">
          <a:xfrm>
            <a:off x="9430590" y="0"/>
            <a:ext cx="2743200" cy="2743200"/>
          </a:xfrm>
          <a:prstGeom prst="rect">
            <a:avLst/>
          </a:prstGeom>
          <a:ln>
            <a:noFill/>
          </a:ln>
          <a:effectLst>
            <a:softEdge rad="112500"/>
          </a:effectLst>
        </p:spPr>
      </p:pic>
      <p:sp>
        <p:nvSpPr>
          <p:cNvPr id="6" name="TextBox 5">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ED348082-54A2-4EC1-91AF-27F430C15CA9}"/>
              </a:ext>
            </a:extLst>
          </p:cNvPr>
          <p:cNvSpPr txBox="1"/>
          <p:nvPr/>
        </p:nvSpPr>
        <p:spPr>
          <a:xfrm flipH="1">
            <a:off x="11580812" y="5715000"/>
            <a:ext cx="533400" cy="338554"/>
          </a:xfrm>
          <a:prstGeom prst="rect">
            <a:avLst/>
          </a:prstGeom>
          <a:noFill/>
        </p:spPr>
        <p:txBody>
          <a:bodyPr wrap="square" rtlCol="0">
            <a:spAutoFit/>
          </a:bodyPr>
          <a:lstStyle/>
          <a:p>
            <a:r>
              <a:rPr lang="en-US" sz="1600" dirty="0">
                <a:solidFill>
                  <a:schemeClr val="tx1">
                    <a:lumMod val="60000"/>
                    <a:lumOff val="40000"/>
                  </a:schemeClr>
                </a:solidFill>
              </a:rPr>
              <a:t>67</a:t>
            </a:r>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2934241072"/>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22530" name="Picture 2">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647BD5D8-3379-4020-B491-71F2377222D1}"/>
              </a:ext>
            </a:extLst>
          </p:cNvPr>
          <p:cNvPicPr>
            <a:picLocks noChangeAspect="1" noChangeArrowheads="1"/>
          </p:cNvPicPr>
          <p:nvPr/>
        </p:nvPicPr>
        <p:blipFill>
          <a:blip r:embed="rId2">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rcRect/>
          <a:stretch>
            <a:fillRect/>
          </a:stretch>
        </p:blipFill>
        <p:spPr bwMode="auto">
          <a:xfrm>
            <a:off x="1903412" y="533400"/>
            <a:ext cx="8529638" cy="6096000"/>
          </a:xfrm>
          <a:prstGeom prst="rect">
            <a:avLst/>
          </a:prstGeom>
          <a:noFill/>
          <a:ln>
            <a:noFill/>
          </a:ln>
          <a:extLst>
            <a:ext uri="{909E8E84-426E-40DD-AFC4-6F175D3DCCD1}">
              <a14:hiddenFil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pic>
      <p:sp>
        <p:nvSpPr>
          <p:cNvPr id="3" name="TextBox 2">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18654131-0BC3-41BE-B64F-AE50C4522094}"/>
              </a:ext>
            </a:extLst>
          </p:cNvPr>
          <p:cNvSpPr txBox="1"/>
          <p:nvPr/>
        </p:nvSpPr>
        <p:spPr>
          <a:xfrm>
            <a:off x="2817812" y="150167"/>
            <a:ext cx="7090659" cy="461665"/>
          </a:xfrm>
          <a:prstGeom prst="rect">
            <a:avLst/>
          </a:prstGeom>
          <a:noFill/>
        </p:spPr>
        <p:txBody>
          <a:bodyPr wrap="none">
            <a:spAutoFit/>
          </a:bodyPr>
          <a:lstStyle/>
          <a:p>
            <a:pPr>
              <a:defRPr/>
            </a:pPr>
            <a:r>
              <a:rPr lang="en-US" sz="2400" dirty="0">
                <a:latin typeface="Times New Roman" panose="02020603050405020304" pitchFamily="18" charset="0"/>
                <a:cs typeface="Times New Roman" panose="02020603050405020304" pitchFamily="18" charset="0"/>
              </a:rPr>
              <a:t>Spectra of Modulated Waveform for </a:t>
            </a:r>
            <a:r>
              <a:rPr lang="en-US" sz="2400" dirty="0">
                <a:latin typeface="Symbol" panose="05050102010706020507" pitchFamily="18" charset="2"/>
                <a:cs typeface="Times New Roman" panose="02020603050405020304" pitchFamily="18" charset="0"/>
              </a:rPr>
              <a:t>a</a:t>
            </a:r>
            <a:r>
              <a:rPr lang="en-US" sz="2400" dirty="0">
                <a:latin typeface="Times New Roman" panose="02020603050405020304" pitchFamily="18" charset="0"/>
                <a:cs typeface="Times New Roman" panose="02020603050405020304" pitchFamily="18" charset="0"/>
              </a:rPr>
              <a:t> = 0.1, 0.2,…, 0.9</a:t>
            </a:r>
          </a:p>
        </p:txBody>
      </p:sp>
      <p:sp>
        <p:nvSpPr>
          <p:cNvPr id="22532" name="Slide Number Placeholder 3">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224FF316-8D48-4060-807A-1EC524FD5D70}"/>
              </a:ext>
            </a:extLst>
          </p:cNvPr>
          <p:cNvSpPr>
            <a:spLocks noGrp="1"/>
          </p:cNvSpPr>
          <p:nvPr>
            <p:ph type="sldNum" sz="quarter" idx="12"/>
          </p:nvPr>
        </p:nvSpPr>
        <p:spPr bwMode="auto">
          <a:extLst>
            <a:ext uri="{91240B29-F687-4F45-9708-019B960494DF}">
              <a14:hiddenLine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round/>
                <a:headEnd/>
                <a:tailEnd/>
              </a14:hiddenLine>
            </a:ext>
          </a:extLst>
        </p:spPr>
        <p:txBody>
          <a:bodyPr/>
          <a:lstStyle>
            <a:lvl1pPr>
              <a:spcBef>
                <a:spcPts val="575"/>
              </a:spcBef>
              <a:buClr>
                <a:schemeClr val="accent1"/>
              </a:buClr>
              <a:buSzPct val="85000"/>
              <a:buFont typeface="Wingdings 2" panose="05020102010507070707" pitchFamily="18" charset="2"/>
              <a:buChar char=""/>
              <a:defRPr sz="2600">
                <a:solidFill>
                  <a:schemeClr val="tx1"/>
                </a:solidFill>
                <a:latin typeface="Perpetua" panose="02020502060401020303" pitchFamily="18" charset="0"/>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Perpetua" panose="02020502060401020303" pitchFamily="18" charset="0"/>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Perpetua" panose="02020502060401020303" pitchFamily="18" charset="0"/>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Perpetua" panose="02020502060401020303" pitchFamily="18" charset="0"/>
              </a:defRPr>
            </a:lvl4pPr>
            <a:lvl5pPr marL="2057400" indent="-228600">
              <a:spcBef>
                <a:spcPts val="375"/>
              </a:spcBef>
              <a:buClr>
                <a:srgbClr val="A28E6A"/>
              </a:buClr>
              <a:buChar char="o"/>
              <a:defRPr sz="2000">
                <a:solidFill>
                  <a:schemeClr val="tx1"/>
                </a:solidFill>
                <a:latin typeface="Perpetua" panose="02020502060401020303" pitchFamily="18" charset="0"/>
              </a:defRPr>
            </a:lvl5pPr>
            <a:lvl6pPr marL="25146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6pPr>
            <a:lvl7pPr marL="29718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7pPr>
            <a:lvl8pPr marL="34290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8pPr>
            <a:lvl9pPr marL="38862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9pPr>
          </a:lstStyle>
          <a:p>
            <a:pPr>
              <a:spcBef>
                <a:spcPct val="0"/>
              </a:spcBef>
              <a:buClrTx/>
              <a:buSzTx/>
              <a:buFontTx/>
              <a:buNone/>
            </a:pPr>
            <a:fld id="{BD673A6C-7D30-43DD-A588-5CC81C793CD8}" type="slidenum">
              <a:rPr lang="en-US" altLang="en-US" sz="1400">
                <a:solidFill>
                  <a:srgbClr val="FFFFFF"/>
                </a:solidFill>
                <a:latin typeface="Franklin Gothic Book" panose="020B0503020102020204" pitchFamily="34" charset="0"/>
              </a:rPr>
              <a:pPr>
                <a:spcBef>
                  <a:spcPct val="0"/>
                </a:spcBef>
                <a:buClrTx/>
                <a:buSzTx/>
                <a:buFontTx/>
                <a:buNone/>
              </a:pPr>
              <a:t>66</a:t>
            </a:fld>
            <a:endParaRPr lang="en-US" altLang="en-US" sz="1400">
              <a:solidFill>
                <a:srgbClr val="FFFFFF"/>
              </a:solidFill>
              <a:latin typeface="Franklin Gothic Book" panose="020B0503020102020204" pitchFamily="34" charset="0"/>
            </a:endParaRPr>
          </a:p>
        </p:txBody>
      </p:sp>
      <p:sp>
        <p:nvSpPr>
          <p:cNvPr id="5" name="TextBox 4">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DBC1C4AE-BA00-4F30-ADC5-0550930EC71C}"/>
              </a:ext>
            </a:extLst>
          </p:cNvPr>
          <p:cNvSpPr txBox="1"/>
          <p:nvPr/>
        </p:nvSpPr>
        <p:spPr>
          <a:xfrm flipH="1">
            <a:off x="11580812" y="5715000"/>
            <a:ext cx="533400" cy="338554"/>
          </a:xfrm>
          <a:prstGeom prst="rect">
            <a:avLst/>
          </a:prstGeom>
          <a:noFill/>
        </p:spPr>
        <p:txBody>
          <a:bodyPr wrap="square" rtlCol="0">
            <a:spAutoFit/>
          </a:bodyPr>
          <a:lstStyle/>
          <a:p>
            <a:r>
              <a:rPr lang="en-US" sz="1600" dirty="0">
                <a:solidFill>
                  <a:schemeClr val="tx1">
                    <a:lumMod val="60000"/>
                    <a:lumOff val="40000"/>
                  </a:schemeClr>
                </a:solidFill>
              </a:rPr>
              <a:t>68</a:t>
            </a:r>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3809871245"/>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1506" name="Title 1">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454A22A7-E398-4C74-8203-BE0004A325D8}"/>
              </a:ext>
            </a:extLst>
          </p:cNvPr>
          <p:cNvSpPr>
            <a:spLocks noGrp="1"/>
          </p:cNvSpPr>
          <p:nvPr>
            <p:ph type="title"/>
          </p:nvPr>
        </p:nvSpPr>
        <p:spPr>
          <a:xfrm>
            <a:off x="1654269" y="132022"/>
            <a:ext cx="9524999" cy="563562"/>
          </a:xfrm>
        </p:spPr>
        <p:txBody>
          <a:bodyPr/>
          <a:lstStyle/>
          <a:p>
            <a:r>
              <a:rPr lang="en-US" altLang="en-US" sz="2800" b="0" dirty="0">
                <a:solidFill>
                  <a:schemeClr val="tx1"/>
                </a:solidFill>
                <a:effectLst/>
                <a:latin typeface="Times New Roman" panose="02020603050405020304" pitchFamily="18" charset="0"/>
                <a:cs typeface="Times New Roman" panose="02020603050405020304" pitchFamily="18" charset="0"/>
              </a:rPr>
              <a:t>Real Part Modulation Time Series, QPSK for </a:t>
            </a:r>
            <a:r>
              <a:rPr lang="en-US" sz="2800" b="0" dirty="0">
                <a:solidFill>
                  <a:srgbClr val="0A0C0E"/>
                </a:solidFill>
                <a:effectLst/>
                <a:latin typeface="Symbol" panose="05050102010706020507" pitchFamily="18" charset="2"/>
                <a:cs typeface="Times New Roman" panose="02020603050405020304" pitchFamily="18" charset="0"/>
              </a:rPr>
              <a:t>a</a:t>
            </a:r>
            <a:r>
              <a:rPr lang="en-US" sz="2800" dirty="0">
                <a:effectLst/>
                <a:latin typeface="Times New Roman" panose="02020603050405020304" pitchFamily="18" charset="0"/>
                <a:cs typeface="Times New Roman" panose="02020603050405020304" pitchFamily="18" charset="0"/>
              </a:rPr>
              <a:t> </a:t>
            </a:r>
            <a:r>
              <a:rPr lang="en-US" altLang="en-US" sz="2800" b="0" dirty="0">
                <a:solidFill>
                  <a:schemeClr val="tx1"/>
                </a:solidFill>
                <a:effectLst/>
                <a:latin typeface="Times New Roman" panose="02020603050405020304" pitchFamily="18" charset="0"/>
                <a:cs typeface="Times New Roman" panose="02020603050405020304" pitchFamily="18" charset="0"/>
              </a:rPr>
              <a:t>= 0.1, 0.2,…, 0.9</a:t>
            </a:r>
          </a:p>
        </p:txBody>
      </p:sp>
      <p:pic>
        <p:nvPicPr>
          <p:cNvPr id="21507" name="Picture 2">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98F3C32D-6A56-4E7A-AA4E-8852C321D42F}"/>
              </a:ext>
            </a:extLst>
          </p:cNvPr>
          <p:cNvPicPr>
            <a:picLocks noChangeAspect="1" noChangeArrowheads="1"/>
          </p:cNvPicPr>
          <p:nvPr/>
        </p:nvPicPr>
        <p:blipFill>
          <a:blip r:embed="rId2">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rcRect/>
          <a:stretch>
            <a:fillRect/>
          </a:stretch>
        </p:blipFill>
        <p:spPr bwMode="auto">
          <a:xfrm>
            <a:off x="2962274" y="762000"/>
            <a:ext cx="8618538" cy="5867400"/>
          </a:xfrm>
          <a:prstGeom prst="rect">
            <a:avLst/>
          </a:prstGeom>
          <a:noFill/>
          <a:ln>
            <a:noFill/>
          </a:ln>
          <a:extLst>
            <a:ext uri="{909E8E84-426E-40DD-AFC4-6F175D3DCCD1}">
              <a14:hiddenFil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pic>
      <p:sp>
        <p:nvSpPr>
          <p:cNvPr id="2" name="TextBox 1">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1B2FAEF1-3F87-4BCF-AFDE-810FDB9C5EAF}"/>
              </a:ext>
            </a:extLst>
          </p:cNvPr>
          <p:cNvSpPr txBox="1"/>
          <p:nvPr/>
        </p:nvSpPr>
        <p:spPr>
          <a:xfrm>
            <a:off x="379412" y="1295043"/>
            <a:ext cx="2841483" cy="4801314"/>
          </a:xfrm>
          <a:prstGeom prst="rect">
            <a:avLst/>
          </a:prstGeom>
          <a:noFill/>
        </p:spPr>
        <p:txBody>
          <a:bodyPr wrap="none" rtlCol="0">
            <a:spAutoFit/>
          </a:bodyPr>
          <a:lstStyle/>
          <a:p>
            <a:r>
              <a:rPr lang="en-US" dirty="0">
                <a:solidFill>
                  <a:srgbClr val="0A0C0E"/>
                </a:solidFill>
                <a:latin typeface="Times New Roman" panose="02020603050405020304" pitchFamily="18" charset="0"/>
                <a:cs typeface="Times New Roman" panose="02020603050405020304" pitchFamily="18" charset="0"/>
              </a:rPr>
              <a:t>Reduced Excess BW</a:t>
            </a:r>
          </a:p>
          <a:p>
            <a:r>
              <a:rPr lang="en-US" dirty="0">
                <a:solidFill>
                  <a:srgbClr val="0A0C0E"/>
                </a:solidFill>
                <a:latin typeface="Times New Roman" panose="02020603050405020304" pitchFamily="18" charset="0"/>
                <a:cs typeface="Times New Roman" panose="02020603050405020304" pitchFamily="18" charset="0"/>
              </a:rPr>
              <a:t>Requires Longer Shaping</a:t>
            </a:r>
          </a:p>
          <a:p>
            <a:r>
              <a:rPr lang="en-US" dirty="0">
                <a:solidFill>
                  <a:srgbClr val="0A0C0E"/>
                </a:solidFill>
                <a:latin typeface="Times New Roman" panose="02020603050405020304" pitchFamily="18" charset="0"/>
                <a:cs typeface="Times New Roman" panose="02020603050405020304" pitchFamily="18" charset="0"/>
              </a:rPr>
              <a:t>Filters. Longer Shaping </a:t>
            </a:r>
          </a:p>
          <a:p>
            <a:r>
              <a:rPr lang="en-US" dirty="0">
                <a:solidFill>
                  <a:srgbClr val="0A0C0E"/>
                </a:solidFill>
                <a:latin typeface="Times New Roman" panose="02020603050405020304" pitchFamily="18" charset="0"/>
                <a:cs typeface="Times New Roman" panose="02020603050405020304" pitchFamily="18" charset="0"/>
              </a:rPr>
              <a:t>Filter have more coefficients</a:t>
            </a:r>
          </a:p>
          <a:p>
            <a:r>
              <a:rPr lang="en-US" dirty="0">
                <a:solidFill>
                  <a:srgbClr val="0A0C0E"/>
                </a:solidFill>
                <a:latin typeface="Times New Roman" panose="02020603050405020304" pitchFamily="18" charset="0"/>
                <a:cs typeface="Times New Roman" panose="02020603050405020304" pitchFamily="18" charset="0"/>
              </a:rPr>
              <a:t>Which results in larger </a:t>
            </a:r>
          </a:p>
          <a:p>
            <a:r>
              <a:rPr lang="en-US" dirty="0">
                <a:solidFill>
                  <a:srgbClr val="0A0C0E"/>
                </a:solidFill>
                <a:latin typeface="Times New Roman" panose="02020603050405020304" pitchFamily="18" charset="0"/>
                <a:cs typeface="Times New Roman" panose="02020603050405020304" pitchFamily="18" charset="0"/>
              </a:rPr>
              <a:t>Values of Peak Signals,</a:t>
            </a:r>
          </a:p>
          <a:p>
            <a:r>
              <a:rPr lang="en-US" dirty="0">
                <a:solidFill>
                  <a:srgbClr val="0A0C0E"/>
                </a:solidFill>
                <a:latin typeface="Times New Roman" panose="02020603050405020304" pitchFamily="18" charset="0"/>
                <a:cs typeface="Times New Roman" panose="02020603050405020304" pitchFamily="18" charset="0"/>
              </a:rPr>
              <a:t>Larger Peaks Amplitudes</a:t>
            </a:r>
          </a:p>
          <a:p>
            <a:r>
              <a:rPr lang="en-US" dirty="0">
                <a:solidFill>
                  <a:srgbClr val="0A0C0E"/>
                </a:solidFill>
                <a:latin typeface="Times New Roman" panose="02020603050405020304" pitchFamily="18" charset="0"/>
                <a:cs typeface="Times New Roman" panose="02020603050405020304" pitchFamily="18" charset="0"/>
              </a:rPr>
              <a:t>Increases Peak to Average </a:t>
            </a:r>
          </a:p>
          <a:p>
            <a:r>
              <a:rPr lang="en-US" dirty="0">
                <a:solidFill>
                  <a:srgbClr val="0A0C0E"/>
                </a:solidFill>
                <a:latin typeface="Times New Roman" panose="02020603050405020304" pitchFamily="18" charset="0"/>
                <a:cs typeface="Times New Roman" panose="02020603050405020304" pitchFamily="18" charset="0"/>
              </a:rPr>
              <a:t>Power Ratio (PAPR).</a:t>
            </a:r>
          </a:p>
          <a:p>
            <a:endParaRPr lang="en-US" dirty="0">
              <a:solidFill>
                <a:srgbClr val="0A0C0E"/>
              </a:solidFill>
              <a:latin typeface="Times New Roman" panose="02020603050405020304" pitchFamily="18" charset="0"/>
              <a:cs typeface="Times New Roman" panose="02020603050405020304" pitchFamily="18" charset="0"/>
            </a:endParaRPr>
          </a:p>
          <a:p>
            <a:r>
              <a:rPr lang="en-US" dirty="0">
                <a:solidFill>
                  <a:srgbClr val="0A0C0E"/>
                </a:solidFill>
                <a:latin typeface="Times New Roman" panose="02020603050405020304" pitchFamily="18" charset="0"/>
                <a:cs typeface="Times New Roman" panose="02020603050405020304" pitchFamily="18" charset="0"/>
              </a:rPr>
              <a:t>We respond to larger signals</a:t>
            </a:r>
          </a:p>
          <a:p>
            <a:r>
              <a:rPr lang="en-US" dirty="0">
                <a:solidFill>
                  <a:srgbClr val="0A0C0E"/>
                </a:solidFill>
                <a:latin typeface="Times New Roman" panose="02020603050405020304" pitchFamily="18" charset="0"/>
                <a:cs typeface="Times New Roman" panose="02020603050405020304" pitchFamily="18" charset="0"/>
              </a:rPr>
              <a:t>by reducing drive amplitude</a:t>
            </a:r>
          </a:p>
          <a:p>
            <a:r>
              <a:rPr lang="en-US" dirty="0">
                <a:solidFill>
                  <a:srgbClr val="0A0C0E"/>
                </a:solidFill>
                <a:latin typeface="Times New Roman" panose="02020603050405020304" pitchFamily="18" charset="0"/>
                <a:cs typeface="Times New Roman" panose="02020603050405020304" pitchFamily="18" charset="0"/>
              </a:rPr>
              <a:t>to output power stage.</a:t>
            </a:r>
          </a:p>
          <a:p>
            <a:r>
              <a:rPr lang="en-US" dirty="0">
                <a:solidFill>
                  <a:srgbClr val="0A0C0E"/>
                </a:solidFill>
                <a:latin typeface="Times New Roman" panose="02020603050405020304" pitchFamily="18" charset="0"/>
                <a:cs typeface="Times New Roman" panose="02020603050405020304" pitchFamily="18" charset="0"/>
              </a:rPr>
              <a:t>Reduced output power </a:t>
            </a:r>
          </a:p>
          <a:p>
            <a:r>
              <a:rPr lang="en-US" dirty="0">
                <a:solidFill>
                  <a:srgbClr val="0A0C0E"/>
                </a:solidFill>
                <a:latin typeface="Times New Roman" panose="02020603050405020304" pitchFamily="18" charset="0"/>
                <a:cs typeface="Times New Roman" panose="02020603050405020304" pitchFamily="18" charset="0"/>
              </a:rPr>
              <a:t>means reduced transmitter</a:t>
            </a:r>
          </a:p>
          <a:p>
            <a:r>
              <a:rPr lang="en-US" dirty="0">
                <a:solidFill>
                  <a:srgbClr val="0A0C0E"/>
                </a:solidFill>
                <a:latin typeface="Times New Roman" panose="02020603050405020304" pitchFamily="18" charset="0"/>
                <a:cs typeface="Times New Roman" panose="02020603050405020304" pitchFamily="18" charset="0"/>
              </a:rPr>
              <a:t>Range. </a:t>
            </a:r>
          </a:p>
          <a:p>
            <a:endParaRPr lang="en-US" dirty="0"/>
          </a:p>
        </p:txBody>
      </p:sp>
      <p:sp>
        <p:nvSpPr>
          <p:cNvPr id="6" name="TextBox 5">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BAA8BD10-8BF3-4D27-881F-43D9FADD594C}"/>
              </a:ext>
            </a:extLst>
          </p:cNvPr>
          <p:cNvSpPr txBox="1"/>
          <p:nvPr/>
        </p:nvSpPr>
        <p:spPr>
          <a:xfrm flipH="1">
            <a:off x="11580812" y="5715000"/>
            <a:ext cx="533400" cy="338554"/>
          </a:xfrm>
          <a:prstGeom prst="rect">
            <a:avLst/>
          </a:prstGeom>
          <a:noFill/>
        </p:spPr>
        <p:txBody>
          <a:bodyPr wrap="square" rtlCol="0">
            <a:spAutoFit/>
          </a:bodyPr>
          <a:lstStyle/>
          <a:p>
            <a:r>
              <a:rPr lang="en-US" sz="1600" dirty="0">
                <a:solidFill>
                  <a:schemeClr val="tx1">
                    <a:lumMod val="60000"/>
                    <a:lumOff val="40000"/>
                  </a:schemeClr>
                </a:solidFill>
              </a:rPr>
              <a:t>69</a:t>
            </a:r>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1328591402"/>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24578" name="Picture 2">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D9C0D33A-D6FE-4474-9CD8-8070F7FDF101}"/>
              </a:ext>
            </a:extLst>
          </p:cNvPr>
          <p:cNvPicPr>
            <a:picLocks noChangeAspect="1" noChangeArrowheads="1"/>
          </p:cNvPicPr>
          <p:nvPr/>
        </p:nvPicPr>
        <p:blipFill>
          <a:blip r:embed="rId2">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rcRect/>
          <a:stretch>
            <a:fillRect/>
          </a:stretch>
        </p:blipFill>
        <p:spPr bwMode="auto">
          <a:xfrm>
            <a:off x="2859472" y="883999"/>
            <a:ext cx="8534400" cy="5592763"/>
          </a:xfrm>
          <a:prstGeom prst="rect">
            <a:avLst/>
          </a:prstGeom>
          <a:noFill/>
          <a:ln>
            <a:noFill/>
          </a:ln>
          <a:extLst>
            <a:ext uri="{909E8E84-426E-40DD-AFC4-6F175D3DCCD1}">
              <a14:hiddenFil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pic>
      <p:sp>
        <p:nvSpPr>
          <p:cNvPr id="3" name="TextBox 2">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BF0F5D51-ADFD-4200-AA00-016EDBDA5C08}"/>
              </a:ext>
            </a:extLst>
          </p:cNvPr>
          <p:cNvSpPr txBox="1"/>
          <p:nvPr/>
        </p:nvSpPr>
        <p:spPr>
          <a:xfrm>
            <a:off x="3275012" y="371582"/>
            <a:ext cx="7116051" cy="461665"/>
          </a:xfrm>
          <a:prstGeom prst="rect">
            <a:avLst/>
          </a:prstGeom>
          <a:noFill/>
        </p:spPr>
        <p:txBody>
          <a:bodyPr wrap="none">
            <a:spAutoFit/>
          </a:bodyPr>
          <a:lstStyle/>
          <a:p>
            <a:pPr>
              <a:defRPr/>
            </a:pPr>
            <a:r>
              <a:rPr lang="en-US" sz="2400" dirty="0">
                <a:latin typeface="Times New Roman" panose="02020603050405020304" pitchFamily="18" charset="0"/>
                <a:cs typeface="Times New Roman" panose="02020603050405020304" pitchFamily="18" charset="0"/>
              </a:rPr>
              <a:t>Eye Diagrams QPSK Modulation for </a:t>
            </a:r>
            <a:r>
              <a:rPr lang="en-US" sz="2400" dirty="0">
                <a:latin typeface="Symbol" panose="05050102010706020507" pitchFamily="18" charset="2"/>
                <a:cs typeface="Times New Roman" panose="02020603050405020304" pitchFamily="18" charset="0"/>
              </a:rPr>
              <a:t>a</a:t>
            </a:r>
            <a:r>
              <a:rPr lang="en-US" sz="2400" dirty="0">
                <a:latin typeface="Times New Roman" panose="02020603050405020304" pitchFamily="18" charset="0"/>
                <a:cs typeface="Times New Roman" panose="02020603050405020304" pitchFamily="18" charset="0"/>
              </a:rPr>
              <a:t> = 0.1, 0.2,…,0.9</a:t>
            </a:r>
          </a:p>
        </p:txBody>
      </p:sp>
      <p:sp>
        <p:nvSpPr>
          <p:cNvPr id="24580" name="Slide Number Placeholder 3">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EEF1F71F-92CB-48D9-A0B8-561BFFEE7ED1}"/>
              </a:ext>
            </a:extLst>
          </p:cNvPr>
          <p:cNvSpPr>
            <a:spLocks noGrp="1"/>
          </p:cNvSpPr>
          <p:nvPr>
            <p:ph type="sldNum" sz="quarter" idx="12"/>
          </p:nvPr>
        </p:nvSpPr>
        <p:spPr bwMode="auto">
          <a:extLst>
            <a:ext uri="{91240B29-F687-4F45-9708-019B960494DF}">
              <a14:hiddenLine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round/>
                <a:headEnd/>
                <a:tailEnd/>
              </a14:hiddenLine>
            </a:ext>
          </a:extLst>
        </p:spPr>
        <p:txBody>
          <a:bodyPr/>
          <a:lstStyle>
            <a:lvl1pPr>
              <a:spcBef>
                <a:spcPts val="575"/>
              </a:spcBef>
              <a:buClr>
                <a:schemeClr val="accent1"/>
              </a:buClr>
              <a:buSzPct val="85000"/>
              <a:buFont typeface="Wingdings 2" panose="05020102010507070707" pitchFamily="18" charset="2"/>
              <a:buChar char=""/>
              <a:defRPr sz="2600">
                <a:solidFill>
                  <a:schemeClr val="tx1"/>
                </a:solidFill>
                <a:latin typeface="Perpetua" panose="02020502060401020303" pitchFamily="18" charset="0"/>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Perpetua" panose="02020502060401020303" pitchFamily="18" charset="0"/>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Perpetua" panose="02020502060401020303" pitchFamily="18" charset="0"/>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Perpetua" panose="02020502060401020303" pitchFamily="18" charset="0"/>
              </a:defRPr>
            </a:lvl4pPr>
            <a:lvl5pPr marL="2057400" indent="-228600">
              <a:spcBef>
                <a:spcPts val="375"/>
              </a:spcBef>
              <a:buClr>
                <a:srgbClr val="A28E6A"/>
              </a:buClr>
              <a:buChar char="o"/>
              <a:defRPr sz="2000">
                <a:solidFill>
                  <a:schemeClr val="tx1"/>
                </a:solidFill>
                <a:latin typeface="Perpetua" panose="02020502060401020303" pitchFamily="18" charset="0"/>
              </a:defRPr>
            </a:lvl5pPr>
            <a:lvl6pPr marL="25146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6pPr>
            <a:lvl7pPr marL="29718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7pPr>
            <a:lvl8pPr marL="34290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8pPr>
            <a:lvl9pPr marL="38862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9pPr>
          </a:lstStyle>
          <a:p>
            <a:pPr>
              <a:spcBef>
                <a:spcPct val="0"/>
              </a:spcBef>
              <a:buClrTx/>
              <a:buSzTx/>
              <a:buFontTx/>
              <a:buNone/>
            </a:pPr>
            <a:fld id="{DCC9009E-C051-4F66-8DD2-4E58618BA62B}" type="slidenum">
              <a:rPr lang="en-US" altLang="en-US" sz="1400">
                <a:solidFill>
                  <a:srgbClr val="FFFFFF"/>
                </a:solidFill>
                <a:latin typeface="Franklin Gothic Book" panose="020B0503020102020204" pitchFamily="34" charset="0"/>
              </a:rPr>
              <a:pPr>
                <a:spcBef>
                  <a:spcPct val="0"/>
                </a:spcBef>
                <a:buClrTx/>
                <a:buSzTx/>
                <a:buFontTx/>
                <a:buNone/>
              </a:pPr>
              <a:t>68</a:t>
            </a:fld>
            <a:endParaRPr lang="en-US" altLang="en-US" sz="1400">
              <a:solidFill>
                <a:srgbClr val="FFFFFF"/>
              </a:solidFill>
              <a:latin typeface="Franklin Gothic Book" panose="020B0503020102020204" pitchFamily="34" charset="0"/>
            </a:endParaRPr>
          </a:p>
        </p:txBody>
      </p:sp>
      <p:sp>
        <p:nvSpPr>
          <p:cNvPr id="2" name="Rectangle 1">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40EABF01-21CB-48CA-89DF-47D399FA9320}"/>
              </a:ext>
            </a:extLst>
          </p:cNvPr>
          <p:cNvSpPr/>
          <p:nvPr/>
        </p:nvSpPr>
        <p:spPr>
          <a:xfrm>
            <a:off x="401006" y="2438400"/>
            <a:ext cx="2556260" cy="3139321"/>
          </a:xfrm>
          <a:prstGeom prst="rect">
            <a:avLst/>
          </a:prstGeom>
        </p:spPr>
        <p:txBody>
          <a:bodyPr wrap="square">
            <a:spAutoFit/>
          </a:bodyPr>
          <a:lstStyle/>
          <a:p>
            <a:r>
              <a:rPr lang="en-US" dirty="0">
                <a:solidFill>
                  <a:srgbClr val="0A0C0E"/>
                </a:solidFill>
                <a:latin typeface="Times New Roman" panose="02020603050405020304" pitchFamily="18" charset="0"/>
                <a:cs typeface="Times New Roman" panose="02020603050405020304" pitchFamily="18" charset="0"/>
              </a:rPr>
              <a:t>Reduced Excess BW</a:t>
            </a:r>
          </a:p>
          <a:p>
            <a:r>
              <a:rPr lang="en-US" dirty="0">
                <a:solidFill>
                  <a:srgbClr val="0A0C0E"/>
                </a:solidFill>
                <a:latin typeface="Times New Roman" panose="02020603050405020304" pitchFamily="18" charset="0"/>
                <a:cs typeface="Times New Roman" panose="02020603050405020304" pitchFamily="18" charset="0"/>
              </a:rPr>
              <a:t>Longer Shaping Filters</a:t>
            </a:r>
          </a:p>
          <a:p>
            <a:r>
              <a:rPr lang="en-US" dirty="0">
                <a:solidFill>
                  <a:srgbClr val="0A0C0E"/>
                </a:solidFill>
                <a:latin typeface="Times New Roman" panose="02020603050405020304" pitchFamily="18" charset="0"/>
                <a:cs typeface="Times New Roman" panose="02020603050405020304" pitchFamily="18" charset="0"/>
              </a:rPr>
              <a:t>More Memory In </a:t>
            </a:r>
          </a:p>
          <a:p>
            <a:r>
              <a:rPr lang="en-US" dirty="0">
                <a:solidFill>
                  <a:srgbClr val="0A0C0E"/>
                </a:solidFill>
                <a:latin typeface="Times New Roman" panose="02020603050405020304" pitchFamily="18" charset="0"/>
                <a:cs typeface="Times New Roman" panose="02020603050405020304" pitchFamily="18" charset="0"/>
              </a:rPr>
              <a:t>Shaping Filter, Higher </a:t>
            </a:r>
          </a:p>
          <a:p>
            <a:r>
              <a:rPr lang="en-US" dirty="0">
                <a:solidFill>
                  <a:srgbClr val="0A0C0E"/>
                </a:solidFill>
                <a:latin typeface="Times New Roman" panose="02020603050405020304" pitchFamily="18" charset="0"/>
                <a:cs typeface="Times New Roman" panose="02020603050405020304" pitchFamily="18" charset="0"/>
              </a:rPr>
              <a:t>Peak to Average Power Ratio (PAPR). Must Reduce Signal Level to Avoid Saturating Power Amplifier: Less Range,</a:t>
            </a:r>
          </a:p>
          <a:p>
            <a:r>
              <a:rPr lang="en-US" dirty="0">
                <a:solidFill>
                  <a:srgbClr val="0A0C0E"/>
                </a:solidFill>
                <a:latin typeface="Times New Roman" panose="02020603050405020304" pitchFamily="18" charset="0"/>
                <a:cs typeface="Times New Roman" panose="02020603050405020304" pitchFamily="18" charset="0"/>
              </a:rPr>
              <a:t>Poorer Amplifier Efficiency</a:t>
            </a:r>
          </a:p>
        </p:txBody>
      </p:sp>
      <p:sp>
        <p:nvSpPr>
          <p:cNvPr id="6" name="TextBox 5">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A43B7479-7481-46A7-801A-118ADCB2F4AF}"/>
              </a:ext>
            </a:extLst>
          </p:cNvPr>
          <p:cNvSpPr txBox="1"/>
          <p:nvPr/>
        </p:nvSpPr>
        <p:spPr>
          <a:xfrm flipH="1">
            <a:off x="11580812" y="5715000"/>
            <a:ext cx="533400" cy="338554"/>
          </a:xfrm>
          <a:prstGeom prst="rect">
            <a:avLst/>
          </a:prstGeom>
          <a:noFill/>
        </p:spPr>
        <p:txBody>
          <a:bodyPr wrap="square" rtlCol="0">
            <a:spAutoFit/>
          </a:bodyPr>
          <a:lstStyle/>
          <a:p>
            <a:r>
              <a:rPr lang="en-US" sz="1600" dirty="0">
                <a:solidFill>
                  <a:schemeClr val="tx1">
                    <a:lumMod val="60000"/>
                    <a:lumOff val="40000"/>
                  </a:schemeClr>
                </a:solidFill>
              </a:rPr>
              <a:t>70</a:t>
            </a:r>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216132383"/>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23554" name="Picture 2">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F62099F2-70C5-4A65-92DE-EB18934B4657}"/>
              </a:ext>
            </a:extLst>
          </p:cNvPr>
          <p:cNvPicPr>
            <a:picLocks noChangeAspect="1" noChangeArrowheads="1"/>
          </p:cNvPicPr>
          <p:nvPr/>
        </p:nvPicPr>
        <p:blipFill>
          <a:blip r:embed="rId2">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rcRect/>
          <a:stretch>
            <a:fillRect/>
          </a:stretch>
        </p:blipFill>
        <p:spPr bwMode="auto">
          <a:xfrm>
            <a:off x="2436812" y="925512"/>
            <a:ext cx="8763000" cy="5741988"/>
          </a:xfrm>
          <a:prstGeom prst="rect">
            <a:avLst/>
          </a:prstGeom>
          <a:noFill/>
          <a:ln>
            <a:noFill/>
          </a:ln>
          <a:extLst>
            <a:ext uri="{909E8E84-426E-40DD-AFC4-6F175D3DCCD1}">
              <a14:hiddenFil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pic>
      <p:sp>
        <p:nvSpPr>
          <p:cNvPr id="3" name="Rectangle 2">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53C9F6F7-6AD4-4062-85B2-84E946A11B3B}"/>
              </a:ext>
            </a:extLst>
          </p:cNvPr>
          <p:cNvSpPr/>
          <p:nvPr/>
        </p:nvSpPr>
        <p:spPr>
          <a:xfrm>
            <a:off x="531812" y="152400"/>
            <a:ext cx="10820400" cy="954088"/>
          </a:xfrm>
          <a:prstGeom prst="rect">
            <a:avLst/>
          </a:prstGeom>
        </p:spPr>
        <p:txBody>
          <a:bodyPr wrap="square">
            <a:spAutoFit/>
          </a:bodyPr>
          <a:lstStyle/>
          <a:p>
            <a:pPr algn="ctr">
              <a:defRPr/>
            </a:pPr>
            <a:r>
              <a:rPr lang="en-US" sz="2800" dirty="0" err="1">
                <a:latin typeface="Times New Roman" panose="02020603050405020304" pitchFamily="18" charset="0"/>
                <a:cs typeface="Times New Roman" panose="02020603050405020304" pitchFamily="18" charset="0"/>
              </a:rPr>
              <a:t>Cyclostationary</a:t>
            </a:r>
            <a:r>
              <a:rPr lang="en-US" sz="2800" dirty="0">
                <a:latin typeface="Times New Roman" panose="02020603050405020304" pitchFamily="18" charset="0"/>
                <a:cs typeface="Times New Roman" panose="02020603050405020304" pitchFamily="18" charset="0"/>
              </a:rPr>
              <a:t> Clock Line Spectra Extracted from Modulated Waveform for </a:t>
            </a:r>
            <a:r>
              <a:rPr lang="en-US" sz="2800" dirty="0">
                <a:latin typeface="Symbol" panose="05050102010706020507" pitchFamily="18" charset="2"/>
                <a:cs typeface="Times New Roman" panose="02020603050405020304" pitchFamily="18" charset="0"/>
              </a:rPr>
              <a:t>a</a:t>
            </a:r>
            <a:r>
              <a:rPr lang="en-US" sz="2800" dirty="0">
                <a:latin typeface="Times New Roman" panose="02020603050405020304" pitchFamily="18" charset="0"/>
                <a:cs typeface="Times New Roman" panose="02020603050405020304" pitchFamily="18" charset="0"/>
              </a:rPr>
              <a:t> = 0.1, 0.2,…, 0.9</a:t>
            </a:r>
          </a:p>
        </p:txBody>
      </p:sp>
      <p:sp>
        <p:nvSpPr>
          <p:cNvPr id="23556" name="Slide Number Placeholder 3">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8FCFB4E0-78FE-48C5-B424-D1C0CD8A38CA}"/>
              </a:ext>
            </a:extLst>
          </p:cNvPr>
          <p:cNvSpPr>
            <a:spLocks noGrp="1"/>
          </p:cNvSpPr>
          <p:nvPr>
            <p:ph type="sldNum" sz="quarter" idx="12"/>
          </p:nvPr>
        </p:nvSpPr>
        <p:spPr bwMode="auto">
          <a:extLst>
            <a:ext uri="{91240B29-F687-4F45-9708-019B960494DF}">
              <a14:hiddenLine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round/>
                <a:headEnd/>
                <a:tailEnd/>
              </a14:hiddenLine>
            </a:ext>
          </a:extLst>
        </p:spPr>
        <p:txBody>
          <a:bodyPr/>
          <a:lstStyle>
            <a:lvl1pPr>
              <a:spcBef>
                <a:spcPts val="575"/>
              </a:spcBef>
              <a:buClr>
                <a:schemeClr val="accent1"/>
              </a:buClr>
              <a:buSzPct val="85000"/>
              <a:buFont typeface="Wingdings 2" panose="05020102010507070707" pitchFamily="18" charset="2"/>
              <a:buChar char=""/>
              <a:defRPr sz="2600">
                <a:solidFill>
                  <a:schemeClr val="tx1"/>
                </a:solidFill>
                <a:latin typeface="Perpetua" panose="02020502060401020303" pitchFamily="18" charset="0"/>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Perpetua" panose="02020502060401020303" pitchFamily="18" charset="0"/>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Perpetua" panose="02020502060401020303" pitchFamily="18" charset="0"/>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Perpetua" panose="02020502060401020303" pitchFamily="18" charset="0"/>
              </a:defRPr>
            </a:lvl4pPr>
            <a:lvl5pPr marL="2057400" indent="-228600">
              <a:spcBef>
                <a:spcPts val="375"/>
              </a:spcBef>
              <a:buClr>
                <a:srgbClr val="A28E6A"/>
              </a:buClr>
              <a:buChar char="o"/>
              <a:defRPr sz="2000">
                <a:solidFill>
                  <a:schemeClr val="tx1"/>
                </a:solidFill>
                <a:latin typeface="Perpetua" panose="02020502060401020303" pitchFamily="18" charset="0"/>
              </a:defRPr>
            </a:lvl5pPr>
            <a:lvl6pPr marL="25146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6pPr>
            <a:lvl7pPr marL="29718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7pPr>
            <a:lvl8pPr marL="34290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8pPr>
            <a:lvl9pPr marL="38862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9pPr>
          </a:lstStyle>
          <a:p>
            <a:pPr>
              <a:spcBef>
                <a:spcPct val="0"/>
              </a:spcBef>
              <a:buClrTx/>
              <a:buSzTx/>
              <a:buFontTx/>
              <a:buNone/>
            </a:pPr>
            <a:fld id="{C0C33900-EE7A-4212-A6B0-B5252628413D}" type="slidenum">
              <a:rPr lang="en-US" altLang="en-US" sz="1400">
                <a:solidFill>
                  <a:srgbClr val="FFFFFF"/>
                </a:solidFill>
                <a:latin typeface="Franklin Gothic Book" panose="020B0503020102020204" pitchFamily="34" charset="0"/>
              </a:rPr>
              <a:pPr>
                <a:spcBef>
                  <a:spcPct val="0"/>
                </a:spcBef>
                <a:buClrTx/>
                <a:buSzTx/>
                <a:buFontTx/>
                <a:buNone/>
              </a:pPr>
              <a:t>69</a:t>
            </a:fld>
            <a:endParaRPr lang="en-US" altLang="en-US" sz="1400">
              <a:solidFill>
                <a:srgbClr val="FFFFFF"/>
              </a:solidFill>
              <a:latin typeface="Franklin Gothic Book" panose="020B0503020102020204" pitchFamily="34" charset="0"/>
            </a:endParaRPr>
          </a:p>
        </p:txBody>
      </p:sp>
      <p:sp>
        <p:nvSpPr>
          <p:cNvPr id="2" name="Rectangle 1">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1681AB62-4231-4E40-A545-827D8A6F3861}"/>
              </a:ext>
            </a:extLst>
          </p:cNvPr>
          <p:cNvSpPr/>
          <p:nvPr/>
        </p:nvSpPr>
        <p:spPr>
          <a:xfrm>
            <a:off x="368097" y="2578002"/>
            <a:ext cx="6092825" cy="2862322"/>
          </a:xfrm>
          <a:prstGeom prst="rect">
            <a:avLst/>
          </a:prstGeom>
        </p:spPr>
        <p:txBody>
          <a:bodyPr>
            <a:spAutoFit/>
          </a:bodyPr>
          <a:lstStyle/>
          <a:p>
            <a:r>
              <a:rPr lang="en-US" dirty="0">
                <a:solidFill>
                  <a:srgbClr val="0A0C0E"/>
                </a:solidFill>
                <a:latin typeface="Times New Roman" panose="02020603050405020304" pitchFamily="18" charset="0"/>
                <a:cs typeface="Times New Roman" panose="02020603050405020304" pitchFamily="18" charset="0"/>
              </a:rPr>
              <a:t>Reduced Excess BW</a:t>
            </a:r>
          </a:p>
          <a:p>
            <a:r>
              <a:rPr lang="en-US" dirty="0">
                <a:solidFill>
                  <a:srgbClr val="0A0C0E"/>
                </a:solidFill>
                <a:latin typeface="Times New Roman" panose="02020603050405020304" pitchFamily="18" charset="0"/>
                <a:cs typeface="Times New Roman" panose="02020603050405020304" pitchFamily="18" charset="0"/>
              </a:rPr>
              <a:t>Less Energy in </a:t>
            </a:r>
          </a:p>
          <a:p>
            <a:r>
              <a:rPr lang="en-US" dirty="0">
                <a:solidFill>
                  <a:srgbClr val="0A0C0E"/>
                </a:solidFill>
                <a:latin typeface="Times New Roman" panose="02020603050405020304" pitchFamily="18" charset="0"/>
                <a:cs typeface="Times New Roman" panose="02020603050405020304" pitchFamily="18" charset="0"/>
              </a:rPr>
              <a:t>Transition Bandwidth </a:t>
            </a:r>
          </a:p>
          <a:p>
            <a:r>
              <a:rPr lang="en-US" dirty="0">
                <a:solidFill>
                  <a:srgbClr val="0A0C0E"/>
                </a:solidFill>
                <a:latin typeface="Times New Roman" panose="02020603050405020304" pitchFamily="18" charset="0"/>
                <a:cs typeface="Times New Roman" panose="02020603050405020304" pitchFamily="18" charset="0"/>
              </a:rPr>
              <a:t>Less energy in </a:t>
            </a:r>
          </a:p>
          <a:p>
            <a:r>
              <a:rPr lang="en-US" dirty="0">
                <a:solidFill>
                  <a:srgbClr val="0A0C0E"/>
                </a:solidFill>
                <a:latin typeface="Times New Roman" panose="02020603050405020304" pitchFamily="18" charset="0"/>
                <a:cs typeface="Times New Roman" panose="02020603050405020304" pitchFamily="18" charset="0"/>
              </a:rPr>
              <a:t>Timing Lines </a:t>
            </a:r>
          </a:p>
          <a:p>
            <a:r>
              <a:rPr lang="en-US" dirty="0">
                <a:solidFill>
                  <a:srgbClr val="0A0C0E"/>
                </a:solidFill>
                <a:latin typeface="Times New Roman" panose="02020603050405020304" pitchFamily="18" charset="0"/>
                <a:cs typeface="Times New Roman" panose="02020603050405020304" pitchFamily="18" charset="0"/>
              </a:rPr>
              <a:t>Harvested from Band</a:t>
            </a:r>
          </a:p>
          <a:p>
            <a:r>
              <a:rPr lang="en-US" dirty="0">
                <a:solidFill>
                  <a:srgbClr val="0A0C0E"/>
                </a:solidFill>
                <a:latin typeface="Times New Roman" panose="02020603050405020304" pitchFamily="18" charset="0"/>
                <a:cs typeface="Times New Roman" panose="02020603050405020304" pitchFamily="18" charset="0"/>
              </a:rPr>
              <a:t>Edge, Cyclo-Stationary</a:t>
            </a:r>
          </a:p>
          <a:p>
            <a:r>
              <a:rPr lang="en-US" dirty="0">
                <a:solidFill>
                  <a:srgbClr val="0A0C0E"/>
                </a:solidFill>
                <a:latin typeface="Times New Roman" panose="02020603050405020304" pitchFamily="18" charset="0"/>
                <a:cs typeface="Times New Roman" panose="02020603050405020304" pitchFamily="18" charset="0"/>
              </a:rPr>
              <a:t>Signal. Timing Recovery</a:t>
            </a:r>
          </a:p>
          <a:p>
            <a:r>
              <a:rPr lang="en-US" dirty="0">
                <a:solidFill>
                  <a:srgbClr val="0A0C0E"/>
                </a:solidFill>
                <a:latin typeface="Times New Roman" panose="02020603050405020304" pitchFamily="18" charset="0"/>
                <a:cs typeface="Times New Roman" panose="02020603050405020304" pitchFamily="18" charset="0"/>
              </a:rPr>
              <a:t>Loop has to Work</a:t>
            </a:r>
          </a:p>
          <a:p>
            <a:r>
              <a:rPr lang="en-US" dirty="0">
                <a:solidFill>
                  <a:srgbClr val="0A0C0E"/>
                </a:solidFill>
                <a:latin typeface="Times New Roman" panose="02020603050405020304" pitchFamily="18" charset="0"/>
                <a:cs typeface="Times New Roman" panose="02020603050405020304" pitchFamily="18" charset="0"/>
              </a:rPr>
              <a:t>Harder to Synch.</a:t>
            </a:r>
            <a:endParaRPr lang="en-US" dirty="0"/>
          </a:p>
        </p:txBody>
      </p:sp>
      <p:sp>
        <p:nvSpPr>
          <p:cNvPr id="6" name="TextBox 5">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305F9E24-7972-43A9-9117-9DB0DADE1F82}"/>
              </a:ext>
            </a:extLst>
          </p:cNvPr>
          <p:cNvSpPr txBox="1"/>
          <p:nvPr/>
        </p:nvSpPr>
        <p:spPr>
          <a:xfrm flipH="1">
            <a:off x="11580812" y="5715000"/>
            <a:ext cx="533400" cy="338554"/>
          </a:xfrm>
          <a:prstGeom prst="rect">
            <a:avLst/>
          </a:prstGeom>
          <a:noFill/>
        </p:spPr>
        <p:txBody>
          <a:bodyPr wrap="square" rtlCol="0">
            <a:spAutoFit/>
          </a:bodyPr>
          <a:lstStyle/>
          <a:p>
            <a:r>
              <a:rPr lang="en-US" sz="1600" dirty="0">
                <a:solidFill>
                  <a:schemeClr val="tx1">
                    <a:lumMod val="60000"/>
                    <a:lumOff val="40000"/>
                  </a:schemeClr>
                </a:solidFill>
              </a:rPr>
              <a:t>71</a:t>
            </a:r>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207185221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0482" name="Rectangle 4">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24234F52-3F72-4B73-B17E-844ADBFC0906}"/>
              </a:ext>
            </a:extLst>
          </p:cNvPr>
          <p:cNvSpPr>
            <a:spLocks noGrp="1" noChangeArrowheads="1"/>
          </p:cNvSpPr>
          <p:nvPr>
            <p:ph type="title"/>
          </p:nvPr>
        </p:nvSpPr>
        <p:spPr>
          <a:xfrm>
            <a:off x="2208212" y="609600"/>
            <a:ext cx="7772400" cy="762000"/>
          </a:xfrm>
          <a:noFill/>
        </p:spPr>
        <p:txBody>
          <a:bodyPr/>
          <a:lstStyle/>
          <a:p>
            <a:pPr algn="ctr" eaLnBrk="1" hangingPunct="1"/>
            <a:r>
              <a:rPr lang="en-US" altLang="en-US" sz="4800" b="0" dirty="0">
                <a:ln w="0"/>
                <a:solidFill>
                  <a:srgbClr val="0A0C0E"/>
                </a:solidFill>
                <a:effectLst/>
                <a:latin typeface="Times New Roman" panose="02020603050405020304" pitchFamily="18" charset="0"/>
                <a:cs typeface="Times New Roman" panose="02020603050405020304" pitchFamily="18" charset="0"/>
              </a:rPr>
              <a:t>When The Customer Wants it</a:t>
            </a:r>
          </a:p>
        </p:txBody>
      </p:sp>
      <p:graphicFrame>
        <p:nvGraphicFramePr>
          <p:cNvPr id="19461" name="Object 5">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B88997E7-C83C-4B1F-AFA1-2BD25BB16A11}"/>
              </a:ext>
            </a:extLst>
          </p:cNvPr>
          <p:cNvGraphicFramePr>
            <a:graphicFrameLocks noChangeAspect="1"/>
          </p:cNvGraphicFramePr>
          <p:nvPr>
            <p:extLst>
              <p:ext uri="{D42A27DB-BD31-4B8C-83A1-F6EECF244321}">
                <p14:modId xmlns:p14="http://schemas.microsoft.com/office/powerpoint/2010/main" xmlns:p="http://schemas.openxmlformats.org/presentationml/2006/main" xmlns:r="http://schemas.openxmlformats.org/officeDocument/2006/relationships" xmlns:a="http://schemas.openxmlformats.org/drawingml/2006/main" xmlns="" val="1847561002"/>
              </p:ext>
            </p:extLst>
          </p:nvPr>
        </p:nvGraphicFramePr>
        <p:xfrm>
          <a:off x="2132013" y="1740708"/>
          <a:ext cx="7848599" cy="4355292"/>
        </p:xfrm>
        <a:graphic>
          <a:graphicData uri="http://schemas.openxmlformats.org/presentationml/2006/ole">
            <p:oleObj spid="_x0000_s77883" name="CorelDRAW" r:id="rId3" imgW="7975600" imgH="4432300" progId="">
              <p:embed/>
            </p:oleObj>
          </a:graphicData>
        </a:graphic>
      </p:graphicFrame>
      <p:sp>
        <p:nvSpPr>
          <p:cNvPr id="2" name="Slide Number Placeholder 1">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D48D6A68-246C-41DA-9C95-4B311B2BB687}"/>
              </a:ext>
            </a:extLst>
          </p:cNvPr>
          <p:cNvSpPr>
            <a:spLocks noGrp="1"/>
          </p:cNvSpPr>
          <p:nvPr>
            <p:ph type="sldNum" sz="quarter" idx="11"/>
          </p:nvPr>
        </p:nvSpPr>
        <p:spPr/>
        <p:txBody>
          <a:bodyPr/>
          <a:lstStyle/>
          <a:p>
            <a:fld id="{F36C87F6-986D-49E6-AF40-1B3A1EE8064D}" type="slidenum">
              <a:rPr lang="en-US" sz="1600" smtClean="0"/>
              <a:pPr/>
              <a:t>7</a:t>
            </a:fld>
            <a:endParaRPr lang="en-US" sz="1600" dirty="0"/>
          </a:p>
        </p:txBody>
      </p:sp>
      <p:sp>
        <p:nvSpPr>
          <p:cNvPr id="3" name="Rectangle 2">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7B375908-A3CD-4701-A85A-F060E3EB853D}"/>
              </a:ext>
            </a:extLst>
          </p:cNvPr>
          <p:cNvSpPr/>
          <p:nvPr/>
        </p:nvSpPr>
        <p:spPr>
          <a:xfrm rot="21258109">
            <a:off x="7097843" y="5555735"/>
            <a:ext cx="2228174" cy="369332"/>
          </a:xfrm>
          <a:prstGeom prst="rect">
            <a:avLst/>
          </a:prstGeom>
        </p:spPr>
        <p:txBody>
          <a:bodyPr wrap="none">
            <a:spAutoFit/>
          </a:bodyPr>
          <a:lstStyle/>
          <a:p>
            <a:pPr lvl="0"/>
            <a:r>
              <a:rPr lang="en-US" i="1" dirty="0">
                <a:solidFill>
                  <a:srgbClr val="0A0C0E"/>
                </a:solidFill>
                <a:latin typeface="Times New Roman" panose="02020603050405020304" pitchFamily="18" charset="0"/>
                <a:cs typeface="Times New Roman" panose="02020603050405020304" pitchFamily="18" charset="0"/>
              </a:rPr>
              <a:t>New Yorker Magazine</a:t>
            </a:r>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217546092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19461"/>
                                        </p:tgtEl>
                                        <p:attrNameLst>
                                          <p:attrName>style.visibility</p:attrName>
                                        </p:attrNameLst>
                                      </p:cBhvr>
                                      <p:to>
                                        <p:strVal val="visible"/>
                                      </p:to>
                                    </p:set>
                                    <p:anim calcmode="lin" valueType="num">
                                      <p:cBhvr additive="base">
                                        <p:cTn id="7" dur="1000" fill="hold"/>
                                        <p:tgtEl>
                                          <p:spTgt spid="19461"/>
                                        </p:tgtEl>
                                        <p:attrNameLst>
                                          <p:attrName>ppt_x</p:attrName>
                                        </p:attrNameLst>
                                      </p:cBhvr>
                                      <p:tavLst>
                                        <p:tav tm="0">
                                          <p:val>
                                            <p:strVal val="0-#ppt_w/2"/>
                                          </p:val>
                                        </p:tav>
                                        <p:tav tm="100000">
                                          <p:val>
                                            <p:strVal val="#ppt_x"/>
                                          </p:val>
                                        </p:tav>
                                      </p:tavLst>
                                    </p:anim>
                                    <p:anim calcmode="lin" valueType="num">
                                      <p:cBhvr additive="base">
                                        <p:cTn id="8" dur="1000" fill="hold"/>
                                        <p:tgtEl>
                                          <p:spTgt spid="19461"/>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AC554DBD-F783-4AE1-9901-D26F7A5B33DE}"/>
              </a:ext>
            </a:extLst>
          </p:cNvPr>
          <p:cNvSpPr>
            <a:spLocks noGrp="1"/>
          </p:cNvSpPr>
          <p:nvPr>
            <p:ph type="sldNum" sz="quarter" idx="11"/>
          </p:nvPr>
        </p:nvSpPr>
        <p:spPr/>
        <p:txBody>
          <a:bodyPr/>
          <a:lstStyle/>
          <a:p>
            <a:fld id="{F36C87F6-986D-49E6-AF40-1B3A1EE8064D}" type="slidenum">
              <a:rPr lang="en-US" smtClean="0"/>
              <a:pPr/>
              <a:t>70</a:t>
            </a:fld>
            <a:endParaRPr lang="en-US"/>
          </a:p>
        </p:txBody>
      </p:sp>
      <p:sp>
        <p:nvSpPr>
          <p:cNvPr id="5" name="TextBox 4">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A03FAB71-74E7-4E64-979E-30B3E459AD38}"/>
              </a:ext>
            </a:extLst>
          </p:cNvPr>
          <p:cNvSpPr txBox="1"/>
          <p:nvPr/>
        </p:nvSpPr>
        <p:spPr>
          <a:xfrm>
            <a:off x="4265612" y="1219200"/>
            <a:ext cx="4084195" cy="584775"/>
          </a:xfrm>
          <a:prstGeom prst="rect">
            <a:avLst/>
          </a:prstGeom>
          <a:noFill/>
        </p:spPr>
        <p:txBody>
          <a:bodyPr wrap="none" rtlCol="0">
            <a:spAutoFit/>
          </a:bodyPr>
          <a:lstStyle/>
          <a:p>
            <a:r>
              <a:rPr lang="en-US" sz="3200" dirty="0">
                <a:latin typeface="Times New Roman" panose="02020603050405020304" pitchFamily="18" charset="0"/>
                <a:cs typeface="Times New Roman" panose="02020603050405020304" pitchFamily="18" charset="0"/>
              </a:rPr>
              <a:t>RECOMMENDATION</a:t>
            </a:r>
          </a:p>
        </p:txBody>
      </p:sp>
      <p:sp>
        <p:nvSpPr>
          <p:cNvPr id="6" name="TextBox 5">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5A1247F5-347F-468E-9EEF-8FAD885DF18F}"/>
              </a:ext>
            </a:extLst>
          </p:cNvPr>
          <p:cNvSpPr txBox="1"/>
          <p:nvPr/>
        </p:nvSpPr>
        <p:spPr>
          <a:xfrm>
            <a:off x="1729317" y="2438400"/>
            <a:ext cx="9551012" cy="3046988"/>
          </a:xfrm>
          <a:prstGeom prst="rect">
            <a:avLst/>
          </a:prstGeom>
          <a:noFill/>
        </p:spPr>
        <p:txBody>
          <a:bodyPr wrap="none" rtlCol="0">
            <a:spAutoFit/>
          </a:bodyPr>
          <a:lstStyle/>
          <a:p>
            <a:pPr algn="ctr"/>
            <a:r>
              <a:rPr lang="en-US" sz="2400" dirty="0">
                <a:latin typeface="Times New Roman" panose="02020603050405020304" pitchFamily="18" charset="0"/>
                <a:cs typeface="Times New Roman" panose="02020603050405020304" pitchFamily="18" charset="0"/>
              </a:rPr>
              <a:t>For High Performance Radios</a:t>
            </a:r>
          </a:p>
          <a:p>
            <a:pPr algn="ctr"/>
            <a:endParaRPr lang="en-US" sz="2400" dirty="0">
              <a:latin typeface="Times New Roman" panose="02020603050405020304" pitchFamily="18" charset="0"/>
              <a:cs typeface="Times New Roman" panose="02020603050405020304" pitchFamily="18" charset="0"/>
            </a:endParaRPr>
          </a:p>
          <a:p>
            <a:pPr algn="ctr"/>
            <a:r>
              <a:rPr lang="en-US" sz="2400" dirty="0">
                <a:latin typeface="Times New Roman" panose="02020603050405020304" pitchFamily="18" charset="0"/>
                <a:cs typeface="Times New Roman" panose="02020603050405020304" pitchFamily="18" charset="0"/>
              </a:rPr>
              <a:t>Avoid Selecting Small Excess Bandwidth in SQRT Nyquist Shaping Filters</a:t>
            </a:r>
          </a:p>
          <a:p>
            <a:pPr algn="ctr"/>
            <a:endParaRPr lang="en-US" sz="2400" dirty="0">
              <a:latin typeface="Times New Roman" panose="02020603050405020304" pitchFamily="18" charset="0"/>
              <a:cs typeface="Times New Roman" panose="02020603050405020304" pitchFamily="18" charset="0"/>
            </a:endParaRPr>
          </a:p>
          <a:p>
            <a:pPr algn="ctr"/>
            <a:r>
              <a:rPr lang="en-US" sz="2400" dirty="0">
                <a:latin typeface="Times New Roman" panose="02020603050405020304" pitchFamily="18" charset="0"/>
                <a:cs typeface="Times New Roman" panose="02020603050405020304" pitchFamily="18" charset="0"/>
              </a:rPr>
              <a:t>Packing Spectra closer may not be a good trade in reduced range and poorer</a:t>
            </a:r>
          </a:p>
          <a:p>
            <a:pPr algn="ctr"/>
            <a:endParaRPr lang="en-US" sz="2400" dirty="0">
              <a:latin typeface="Times New Roman" panose="02020603050405020304" pitchFamily="18" charset="0"/>
              <a:cs typeface="Times New Roman" panose="02020603050405020304" pitchFamily="18" charset="0"/>
            </a:endParaRPr>
          </a:p>
          <a:p>
            <a:pPr algn="ctr"/>
            <a:r>
              <a:rPr lang="en-US" sz="2400" dirty="0">
                <a:latin typeface="Times New Roman" panose="02020603050405020304" pitchFamily="18" charset="0"/>
                <a:cs typeface="Times New Roman" panose="02020603050405020304" pitchFamily="18" charset="0"/>
              </a:rPr>
              <a:t>Power amplifier Efficiency</a:t>
            </a:r>
          </a:p>
          <a:p>
            <a:pPr algn="ct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3468134828"/>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C35BBAF2-6256-4B29-86F9-5502196284A6}"/>
              </a:ext>
            </a:extLst>
          </p:cNvPr>
          <p:cNvSpPr>
            <a:spLocks noGrp="1"/>
          </p:cNvSpPr>
          <p:nvPr>
            <p:ph type="sldNum" sz="quarter" idx="12"/>
          </p:nvPr>
        </p:nvSpPr>
        <p:spPr>
          <a:xfrm>
            <a:off x="4646612" y="6356351"/>
            <a:ext cx="2895600" cy="365125"/>
          </a:xfrm>
        </p:spPr>
        <p:txBody>
          <a:bodyPr rtlCol="0"/>
          <a:lstStyle/>
          <a:p>
            <a:pPr algn="ctr">
              <a:defRPr/>
            </a:pPr>
            <a:fld id="{90E9E978-9C98-4BB5-BDE9-11D9FABB1EF0}" type="slidenum">
              <a:rPr lang="en-US">
                <a:solidFill>
                  <a:schemeClr val="tx1">
                    <a:tint val="75000"/>
                  </a:schemeClr>
                </a:solidFill>
                <a:latin typeface="+mn-lt"/>
                <a:cs typeface="+mn-cs"/>
              </a:rPr>
              <a:pPr algn="ctr">
                <a:defRPr/>
              </a:pPr>
              <a:t>71</a:t>
            </a:fld>
            <a:endParaRPr lang="en-US">
              <a:solidFill>
                <a:schemeClr val="tx1">
                  <a:tint val="75000"/>
                </a:schemeClr>
              </a:solidFill>
              <a:latin typeface="+mn-lt"/>
              <a:cs typeface="+mn-cs"/>
            </a:endParaRPr>
          </a:p>
        </p:txBody>
      </p:sp>
      <p:sp>
        <p:nvSpPr>
          <p:cNvPr id="13315" name="TextBox 4">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4E988003-D9CA-4D7E-BFA9-F19E34D7AD80}"/>
              </a:ext>
            </a:extLst>
          </p:cNvPr>
          <p:cNvSpPr txBox="1">
            <a:spLocks noChangeArrowheads="1"/>
          </p:cNvSpPr>
          <p:nvPr/>
        </p:nvSpPr>
        <p:spPr bwMode="auto">
          <a:xfrm>
            <a:off x="2436812" y="1048543"/>
            <a:ext cx="6629400" cy="646113"/>
          </a:xfrm>
          <a:prstGeom prst="rect">
            <a:avLst/>
          </a:prstGeom>
          <a:noFill/>
          <a:ln>
            <a:noFill/>
          </a:ln>
          <a:extLst>
            <a:ext uri="{909E8E84-426E-40DD-AFC4-6F175D3DCCD1}">
              <a14:hiddenFil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a:r>
              <a:rPr lang="en-US" altLang="en-US" sz="3600" dirty="0">
                <a:solidFill>
                  <a:srgbClr val="0A0C0E"/>
                </a:solidFill>
                <a:latin typeface="Times New Roman" panose="02020603050405020304" pitchFamily="18" charset="0"/>
                <a:cs typeface="Times New Roman" panose="02020603050405020304" pitchFamily="18" charset="0"/>
              </a:rPr>
              <a:t>Poor Designs in Past Radios</a:t>
            </a:r>
          </a:p>
        </p:txBody>
      </p:sp>
      <p:sp>
        <p:nvSpPr>
          <p:cNvPr id="13316" name="TextBox 5">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5BB60F85-88C6-4E87-91EC-9D66816D84F1}"/>
              </a:ext>
            </a:extLst>
          </p:cNvPr>
          <p:cNvSpPr txBox="1">
            <a:spLocks noChangeArrowheads="1"/>
          </p:cNvSpPr>
          <p:nvPr/>
        </p:nvSpPr>
        <p:spPr bwMode="auto">
          <a:xfrm>
            <a:off x="2970212" y="1981200"/>
            <a:ext cx="8417304" cy="3785652"/>
          </a:xfrm>
          <a:prstGeom prst="rect">
            <a:avLst/>
          </a:prstGeom>
          <a:noFill/>
          <a:ln>
            <a:noFill/>
          </a:ln>
          <a:extLst>
            <a:ext uri="{909E8E84-426E-40DD-AFC4-6F175D3DCCD1}">
              <a14:hiddenFil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txBody>
          <a:bodyPr wrap="none">
            <a:spAutoFit/>
          </a:bodyPr>
          <a:lstStyle>
            <a:lvl1pPr marL="257175" indent="-257175">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buFont typeface="Calibri" panose="020F0502020204030204" pitchFamily="34" charset="0"/>
              <a:buAutoNum type="arabicPeriod"/>
            </a:pPr>
            <a:r>
              <a:rPr lang="en-US" altLang="en-US" sz="2400" dirty="0">
                <a:solidFill>
                  <a:srgbClr val="0A0C0E"/>
                </a:solidFill>
                <a:latin typeface="Times New Roman" panose="02020603050405020304" pitchFamily="18" charset="0"/>
                <a:cs typeface="Times New Roman" panose="02020603050405020304" pitchFamily="18" charset="0"/>
              </a:rPr>
              <a:t>Ignoring Analog path Imbalance</a:t>
            </a:r>
          </a:p>
          <a:p>
            <a:pPr eaLnBrk="1" hangingPunct="1">
              <a:buFont typeface="Calibri" panose="020F0502020204030204" pitchFamily="34" charset="0"/>
              <a:buAutoNum type="arabicPeriod"/>
            </a:pPr>
            <a:r>
              <a:rPr lang="en-US" altLang="en-US" sz="2400" dirty="0">
                <a:solidFill>
                  <a:srgbClr val="0A0C0E"/>
                </a:solidFill>
                <a:latin typeface="Times New Roman" panose="02020603050405020304" pitchFamily="18" charset="0"/>
                <a:cs typeface="Times New Roman" panose="02020603050405020304" pitchFamily="18" charset="0"/>
              </a:rPr>
              <a:t>Cosine Tapered Nyquist Pulses</a:t>
            </a:r>
          </a:p>
          <a:p>
            <a:pPr eaLnBrk="1" hangingPunct="1">
              <a:buFont typeface="Calibri" panose="020F0502020204030204" pitchFamily="34" charset="0"/>
              <a:buAutoNum type="arabicPeriod"/>
            </a:pPr>
            <a:r>
              <a:rPr lang="en-US" altLang="en-US" sz="2400" dirty="0">
                <a:solidFill>
                  <a:srgbClr val="0A0C0E"/>
                </a:solidFill>
                <a:latin typeface="Times New Roman" panose="02020603050405020304" pitchFamily="18" charset="0"/>
                <a:cs typeface="Times New Roman" panose="02020603050405020304" pitchFamily="18" charset="0"/>
              </a:rPr>
              <a:t>Reduced Excess BW in Shaping Filters</a:t>
            </a:r>
          </a:p>
          <a:p>
            <a:pPr eaLnBrk="1" hangingPunct="1">
              <a:buFont typeface="Calibri" panose="020F0502020204030204" pitchFamily="34" charset="0"/>
              <a:buAutoNum type="arabicPeriod"/>
            </a:pPr>
            <a:r>
              <a:rPr lang="en-US" altLang="en-US" sz="2400" i="1" dirty="0">
                <a:solidFill>
                  <a:srgbClr val="FF0000"/>
                </a:solidFill>
                <a:latin typeface="Times New Roman" panose="02020603050405020304" pitchFamily="18" charset="0"/>
                <a:cs typeface="Times New Roman" panose="02020603050405020304" pitchFamily="18" charset="0"/>
              </a:rPr>
              <a:t>Gaussian Shaped Windows and Filters</a:t>
            </a:r>
          </a:p>
          <a:p>
            <a:pPr eaLnBrk="1" hangingPunct="1">
              <a:buFont typeface="Calibri" panose="020F0502020204030204" pitchFamily="34" charset="0"/>
              <a:buAutoNum type="arabicPeriod"/>
            </a:pPr>
            <a:r>
              <a:rPr lang="en-US" altLang="en-US" sz="2400" dirty="0">
                <a:solidFill>
                  <a:srgbClr val="0A0C0E"/>
                </a:solidFill>
                <a:latin typeface="Times New Roman" panose="02020603050405020304" pitchFamily="18" charset="0"/>
                <a:cs typeface="Times New Roman" panose="02020603050405020304" pitchFamily="18" charset="0"/>
              </a:rPr>
              <a:t>Scaling Filter Coefficients to Obtain Unity Pass-band Gain</a:t>
            </a:r>
          </a:p>
          <a:p>
            <a:pPr eaLnBrk="1" hangingPunct="1">
              <a:buFont typeface="Calibri" panose="020F0502020204030204" pitchFamily="34" charset="0"/>
              <a:buAutoNum type="arabicPeriod"/>
            </a:pPr>
            <a:r>
              <a:rPr lang="en-US" altLang="en-US" sz="2400" dirty="0">
                <a:solidFill>
                  <a:srgbClr val="0A0C0E"/>
                </a:solidFill>
                <a:latin typeface="Times New Roman" panose="02020603050405020304" pitchFamily="18" charset="0"/>
                <a:cs typeface="Times New Roman" panose="02020603050405020304" pitchFamily="18" charset="0"/>
              </a:rPr>
              <a:t>Sliding Window Spectrum Analysis with less Than 75% </a:t>
            </a:r>
            <a:r>
              <a:rPr lang="en-US" altLang="en-US" sz="2400" dirty="0" smtClean="0">
                <a:solidFill>
                  <a:srgbClr val="0A0C0E"/>
                </a:solidFill>
                <a:latin typeface="Times New Roman" panose="02020603050405020304" pitchFamily="18" charset="0"/>
                <a:cs typeface="Times New Roman" panose="02020603050405020304" pitchFamily="18" charset="0"/>
              </a:rPr>
              <a:t>Overlap</a:t>
            </a:r>
          </a:p>
          <a:p>
            <a:pPr>
              <a:buFont typeface="Calibri" panose="020F0502020204030204" pitchFamily="34" charset="0"/>
              <a:buAutoNum type="arabicPeriod"/>
            </a:pPr>
            <a:r>
              <a:rPr lang="en-US" altLang="en-US" sz="2400" dirty="0">
                <a:solidFill>
                  <a:srgbClr val="0A0C0E"/>
                </a:solidFill>
                <a:latin typeface="Times New Roman" panose="02020603050405020304" pitchFamily="18" charset="0"/>
                <a:cs typeface="Times New Roman" panose="02020603050405020304" pitchFamily="18" charset="0"/>
              </a:rPr>
              <a:t>Big Signal Capture of AGC in Spectrum Analyzers  </a:t>
            </a:r>
          </a:p>
          <a:p>
            <a:pPr eaLnBrk="1" hangingPunct="1">
              <a:buFont typeface="Calibri" panose="020F0502020204030204" pitchFamily="34" charset="0"/>
              <a:buAutoNum type="arabicPeriod"/>
            </a:pPr>
            <a:r>
              <a:rPr lang="en-US" altLang="en-US" sz="2400" dirty="0" smtClean="0">
                <a:solidFill>
                  <a:srgbClr val="0A0C0E"/>
                </a:solidFill>
                <a:latin typeface="Times New Roman" panose="02020603050405020304" pitchFamily="18" charset="0"/>
                <a:cs typeface="Times New Roman" panose="02020603050405020304" pitchFamily="18" charset="0"/>
              </a:rPr>
              <a:t>Chebyshev </a:t>
            </a:r>
            <a:r>
              <a:rPr lang="en-US" altLang="en-US" sz="2400" dirty="0">
                <a:solidFill>
                  <a:srgbClr val="0A0C0E"/>
                </a:solidFill>
                <a:latin typeface="Times New Roman" panose="02020603050405020304" pitchFamily="18" charset="0"/>
                <a:cs typeface="Times New Roman" panose="02020603050405020304" pitchFamily="18" charset="0"/>
              </a:rPr>
              <a:t>Stopband Amplitude Sidelobes</a:t>
            </a:r>
          </a:p>
          <a:p>
            <a:pPr eaLnBrk="1" hangingPunct="1">
              <a:buFont typeface="Calibri" panose="020F0502020204030204" pitchFamily="34" charset="0"/>
              <a:buAutoNum type="arabicPeriod"/>
            </a:pPr>
            <a:r>
              <a:rPr lang="en-US" altLang="en-US" sz="2400" dirty="0">
                <a:solidFill>
                  <a:srgbClr val="0A0C0E"/>
                </a:solidFill>
                <a:latin typeface="Times New Roman" panose="02020603050405020304" pitchFamily="18" charset="0"/>
                <a:cs typeface="Times New Roman" panose="02020603050405020304" pitchFamily="18" charset="0"/>
              </a:rPr>
              <a:t>Not Scaling Signal Samples with SNR</a:t>
            </a:r>
          </a:p>
          <a:p>
            <a:pPr>
              <a:buFont typeface="Calibri" panose="020F0502020204030204" pitchFamily="34" charset="0"/>
              <a:buAutoNum type="arabicPeriod"/>
            </a:pPr>
            <a:r>
              <a:rPr lang="en-US" altLang="en-US" sz="2400" dirty="0">
                <a:solidFill>
                  <a:srgbClr val="0A0C0E"/>
                </a:solidFill>
                <a:latin typeface="Times New Roman" panose="02020603050405020304" pitchFamily="18" charset="0"/>
                <a:cs typeface="Times New Roman" panose="02020603050405020304" pitchFamily="18" charset="0"/>
              </a:rPr>
              <a:t>Cooley-Tukey FFT Instead of Good-Thomas FFT</a:t>
            </a:r>
          </a:p>
        </p:txBody>
      </p:sp>
      <p:pic>
        <p:nvPicPr>
          <p:cNvPr id="7" name="Picture 6" descr="C:\Users\Stephanie\AppData\Local\Microsoft\Windows\Temporary Internet Files\Content.IE5\44TXKI6C\MCj04380680000[1].png">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C1472C32-153E-433E-918C-E2BE787428BB}"/>
              </a:ext>
            </a:extLst>
          </p:cNvPr>
          <p:cNvPicPr>
            <a:picLocks noChangeAspect="1" noChangeArrowheads="1"/>
          </p:cNvPicPr>
          <p:nvPr/>
        </p:nvPicPr>
        <p:blipFill>
          <a:blip r:embed="rId2" cstate="print">
            <a:lum bright="50000" contrast="-70000"/>
          </a:blip>
          <a:srcRect/>
          <a:stretch>
            <a:fillRect/>
          </a:stretch>
        </p:blipFill>
        <p:spPr bwMode="auto">
          <a:xfrm>
            <a:off x="9430590" y="0"/>
            <a:ext cx="2743200" cy="2743200"/>
          </a:xfrm>
          <a:prstGeom prst="rect">
            <a:avLst/>
          </a:prstGeom>
          <a:ln>
            <a:noFill/>
          </a:ln>
          <a:effectLst>
            <a:softEdge rad="112500"/>
          </a:effectLst>
        </p:spPr>
      </p:pic>
      <p:sp>
        <p:nvSpPr>
          <p:cNvPr id="6" name="TextBox 5">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7011E1F7-424E-4460-AD56-A6D4AB70BAF3}"/>
              </a:ext>
            </a:extLst>
          </p:cNvPr>
          <p:cNvSpPr txBox="1"/>
          <p:nvPr/>
        </p:nvSpPr>
        <p:spPr>
          <a:xfrm flipH="1">
            <a:off x="11580812" y="5715000"/>
            <a:ext cx="533400" cy="338554"/>
          </a:xfrm>
          <a:prstGeom prst="rect">
            <a:avLst/>
          </a:prstGeom>
          <a:noFill/>
        </p:spPr>
        <p:txBody>
          <a:bodyPr wrap="square" rtlCol="0">
            <a:spAutoFit/>
          </a:bodyPr>
          <a:lstStyle/>
          <a:p>
            <a:r>
              <a:rPr lang="en-US" sz="1600" dirty="0">
                <a:solidFill>
                  <a:schemeClr val="tx1">
                    <a:lumMod val="60000"/>
                    <a:lumOff val="40000"/>
                  </a:schemeClr>
                </a:solidFill>
              </a:rPr>
              <a:t>72</a:t>
            </a:r>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42782092"/>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3F906ADE-778B-41ED-930F-DDE9CB81C822}"/>
              </a:ext>
            </a:extLst>
          </p:cNvPr>
          <p:cNvSpPr>
            <a:spLocks noGrp="1"/>
          </p:cNvSpPr>
          <p:nvPr>
            <p:ph type="sldNum" sz="quarter" idx="11"/>
          </p:nvPr>
        </p:nvSpPr>
        <p:spPr/>
        <p:txBody>
          <a:bodyPr/>
          <a:lstStyle/>
          <a:p>
            <a:fld id="{F36C87F6-986D-49E6-AF40-1B3A1EE8064D}" type="slidenum">
              <a:rPr lang="en-US" sz="1600" smtClean="0"/>
              <a:pPr/>
              <a:t>72</a:t>
            </a:fld>
            <a:endParaRPr lang="en-US" sz="1600" dirty="0"/>
          </a:p>
        </p:txBody>
      </p:sp>
      <p:pic>
        <p:nvPicPr>
          <p:cNvPr id="3" name="Picture 2">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1D7F7D47-1E47-4AE4-ACC6-89391E855323}"/>
              </a:ext>
            </a:extLst>
          </p:cNvPr>
          <p:cNvPicPr>
            <a:picLocks noChangeAspect="1"/>
          </p:cNvPicPr>
          <p:nvPr/>
        </p:nvPicPr>
        <p:blipFill>
          <a:blip r:embed="rId2"/>
          <a:stretch>
            <a:fillRect/>
          </a:stretch>
        </p:blipFill>
        <p:spPr>
          <a:xfrm>
            <a:off x="3046411" y="512987"/>
            <a:ext cx="6983563" cy="2030007"/>
          </a:xfrm>
          <a:prstGeom prst="rect">
            <a:avLst/>
          </a:prstGeom>
        </p:spPr>
      </p:pic>
      <p:pic>
        <p:nvPicPr>
          <p:cNvPr id="8" name="Picture 7">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0333ECD0-027D-47EF-BEB5-64B3E4B65A3F}"/>
              </a:ext>
            </a:extLst>
          </p:cNvPr>
          <p:cNvPicPr>
            <a:picLocks noChangeAspect="1"/>
          </p:cNvPicPr>
          <p:nvPr/>
        </p:nvPicPr>
        <p:blipFill>
          <a:blip r:embed="rId3"/>
          <a:stretch>
            <a:fillRect/>
          </a:stretch>
        </p:blipFill>
        <p:spPr>
          <a:xfrm>
            <a:off x="6704918" y="2518217"/>
            <a:ext cx="4114800" cy="941985"/>
          </a:xfrm>
          <a:prstGeom prst="rect">
            <a:avLst/>
          </a:prstGeom>
        </p:spPr>
      </p:pic>
      <p:pic>
        <p:nvPicPr>
          <p:cNvPr id="9" name="Picture 8">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C84E6BD0-18E1-49D1-A976-BF76A0EB5E8A}"/>
              </a:ext>
            </a:extLst>
          </p:cNvPr>
          <p:cNvPicPr>
            <a:picLocks noChangeAspect="1"/>
          </p:cNvPicPr>
          <p:nvPr/>
        </p:nvPicPr>
        <p:blipFill>
          <a:blip r:embed="rId4"/>
          <a:stretch>
            <a:fillRect/>
          </a:stretch>
        </p:blipFill>
        <p:spPr>
          <a:xfrm>
            <a:off x="2894012" y="2542994"/>
            <a:ext cx="3498539" cy="781050"/>
          </a:xfrm>
          <a:prstGeom prst="rect">
            <a:avLst/>
          </a:prstGeom>
        </p:spPr>
      </p:pic>
      <p:pic>
        <p:nvPicPr>
          <p:cNvPr id="10" name="Picture 9">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49016DE1-77F4-4A14-A75B-13CB140B046E}"/>
              </a:ext>
            </a:extLst>
          </p:cNvPr>
          <p:cNvPicPr>
            <a:picLocks noChangeAspect="1"/>
          </p:cNvPicPr>
          <p:nvPr/>
        </p:nvPicPr>
        <p:blipFill>
          <a:blip r:embed="rId5"/>
          <a:stretch>
            <a:fillRect/>
          </a:stretch>
        </p:blipFill>
        <p:spPr>
          <a:xfrm>
            <a:off x="4258118" y="3607803"/>
            <a:ext cx="4876516" cy="770355"/>
          </a:xfrm>
          <a:prstGeom prst="rect">
            <a:avLst/>
          </a:prstGeom>
        </p:spPr>
      </p:pic>
      <p:pic>
        <p:nvPicPr>
          <p:cNvPr id="11" name="Picture 10">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46525BC5-3E45-4927-BF1F-D88A68920BE9}"/>
              </a:ext>
            </a:extLst>
          </p:cNvPr>
          <p:cNvPicPr>
            <a:picLocks noChangeAspect="1"/>
          </p:cNvPicPr>
          <p:nvPr/>
        </p:nvPicPr>
        <p:blipFill>
          <a:blip r:embed="rId6"/>
          <a:stretch>
            <a:fillRect/>
          </a:stretch>
        </p:blipFill>
        <p:spPr>
          <a:xfrm>
            <a:off x="2692957" y="4573001"/>
            <a:ext cx="3130321" cy="963650"/>
          </a:xfrm>
          <a:prstGeom prst="rect">
            <a:avLst/>
          </a:prstGeom>
        </p:spPr>
      </p:pic>
      <p:pic>
        <p:nvPicPr>
          <p:cNvPr id="12" name="Picture 11">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F61C4C11-96CE-4286-AD70-3D07A5A2E0B3}"/>
              </a:ext>
            </a:extLst>
          </p:cNvPr>
          <p:cNvPicPr>
            <a:picLocks noChangeAspect="1"/>
          </p:cNvPicPr>
          <p:nvPr/>
        </p:nvPicPr>
        <p:blipFill>
          <a:blip r:embed="rId7"/>
          <a:stretch>
            <a:fillRect/>
          </a:stretch>
        </p:blipFill>
        <p:spPr>
          <a:xfrm>
            <a:off x="6903159" y="4661917"/>
            <a:ext cx="3718317" cy="967843"/>
          </a:xfrm>
          <a:prstGeom prst="rect">
            <a:avLst/>
          </a:prstGeom>
        </p:spPr>
      </p:pic>
      <p:sp>
        <p:nvSpPr>
          <p:cNvPr id="4" name="TextBox 3">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8C753D88-CE67-4A11-B655-E466E2FDCC34}"/>
              </a:ext>
            </a:extLst>
          </p:cNvPr>
          <p:cNvSpPr txBox="1"/>
          <p:nvPr/>
        </p:nvSpPr>
        <p:spPr>
          <a:xfrm>
            <a:off x="9039995" y="3324044"/>
            <a:ext cx="2724336" cy="369332"/>
          </a:xfrm>
          <a:prstGeom prst="rect">
            <a:avLst/>
          </a:prstGeom>
          <a:noFill/>
        </p:spPr>
        <p:txBody>
          <a:bodyPr wrap="none" rtlCol="0">
            <a:spAutoFit/>
          </a:bodyPr>
          <a:lstStyle/>
          <a:p>
            <a:r>
              <a:rPr lang="en-US" dirty="0">
                <a:solidFill>
                  <a:srgbClr val="0A0C0E"/>
                </a:solidFill>
                <a:latin typeface="Times New Roman" panose="02020603050405020304" pitchFamily="18" charset="0"/>
                <a:cs typeface="Times New Roman" panose="02020603050405020304" pitchFamily="18" charset="0"/>
              </a:rPr>
              <a:t>Forward Fourier Transform</a:t>
            </a:r>
          </a:p>
        </p:txBody>
      </p:sp>
      <p:sp>
        <p:nvSpPr>
          <p:cNvPr id="5" name="TextBox 4">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DDE6C075-DDAA-4FB6-82ED-1F2AE428223B}"/>
              </a:ext>
            </a:extLst>
          </p:cNvPr>
          <p:cNvSpPr txBox="1"/>
          <p:nvPr/>
        </p:nvSpPr>
        <p:spPr>
          <a:xfrm>
            <a:off x="1117993" y="3238471"/>
            <a:ext cx="2621743" cy="369332"/>
          </a:xfrm>
          <a:prstGeom prst="rect">
            <a:avLst/>
          </a:prstGeom>
          <a:noFill/>
        </p:spPr>
        <p:txBody>
          <a:bodyPr wrap="none" rtlCol="0">
            <a:spAutoFit/>
          </a:bodyPr>
          <a:lstStyle/>
          <a:p>
            <a:r>
              <a:rPr lang="en-US" dirty="0">
                <a:solidFill>
                  <a:srgbClr val="0A0C0E"/>
                </a:solidFill>
                <a:latin typeface="Times New Roman" panose="02020603050405020304" pitchFamily="18" charset="0"/>
                <a:cs typeface="Times New Roman" panose="02020603050405020304" pitchFamily="18" charset="0"/>
              </a:rPr>
              <a:t>Inverse Fourier Transform</a:t>
            </a:r>
          </a:p>
        </p:txBody>
      </p:sp>
      <p:sp>
        <p:nvSpPr>
          <p:cNvPr id="6" name="TextBox 5">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9C4AA900-8356-43C5-A9D9-CC3495ADAC9B}"/>
              </a:ext>
            </a:extLst>
          </p:cNvPr>
          <p:cNvSpPr txBox="1"/>
          <p:nvPr/>
        </p:nvSpPr>
        <p:spPr>
          <a:xfrm>
            <a:off x="3092768" y="4042225"/>
            <a:ext cx="1494961" cy="369332"/>
          </a:xfrm>
          <a:prstGeom prst="rect">
            <a:avLst/>
          </a:prstGeom>
          <a:noFill/>
        </p:spPr>
        <p:txBody>
          <a:bodyPr wrap="none" rtlCol="0">
            <a:spAutoFit/>
          </a:bodyPr>
          <a:lstStyle/>
          <a:p>
            <a:r>
              <a:rPr lang="en-US" dirty="0">
                <a:solidFill>
                  <a:srgbClr val="0A0C0E"/>
                </a:solidFill>
                <a:latin typeface="Times New Roman" panose="02020603050405020304" pitchFamily="18" charset="0"/>
                <a:cs typeface="Times New Roman" panose="02020603050405020304" pitchFamily="18" charset="0"/>
              </a:rPr>
              <a:t>Signal Energy</a:t>
            </a:r>
          </a:p>
        </p:txBody>
      </p:sp>
      <p:sp>
        <p:nvSpPr>
          <p:cNvPr id="7" name="TextBox 6">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B16EE11A-DEDD-4C56-9C9A-FE6E2971A7BB}"/>
              </a:ext>
            </a:extLst>
          </p:cNvPr>
          <p:cNvSpPr txBox="1"/>
          <p:nvPr/>
        </p:nvSpPr>
        <p:spPr>
          <a:xfrm>
            <a:off x="3739736" y="5629760"/>
            <a:ext cx="1331005" cy="369332"/>
          </a:xfrm>
          <a:prstGeom prst="rect">
            <a:avLst/>
          </a:prstGeom>
          <a:noFill/>
        </p:spPr>
        <p:txBody>
          <a:bodyPr wrap="none" rtlCol="0">
            <a:spAutoFit/>
          </a:bodyPr>
          <a:lstStyle/>
          <a:p>
            <a:r>
              <a:rPr lang="en-US" dirty="0">
                <a:solidFill>
                  <a:srgbClr val="0A0C0E"/>
                </a:solidFill>
                <a:latin typeface="Times New Roman" panose="02020603050405020304" pitchFamily="18" charset="0"/>
                <a:cs typeface="Times New Roman" panose="02020603050405020304" pitchFamily="18" charset="0"/>
              </a:rPr>
              <a:t>Time Center</a:t>
            </a:r>
          </a:p>
        </p:txBody>
      </p:sp>
      <p:sp>
        <p:nvSpPr>
          <p:cNvPr id="13" name="TextBox 12">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C0F5DCE8-000C-49AE-B701-E8465BA9ECD8}"/>
              </a:ext>
            </a:extLst>
          </p:cNvPr>
          <p:cNvSpPr txBox="1"/>
          <p:nvPr/>
        </p:nvSpPr>
        <p:spPr>
          <a:xfrm>
            <a:off x="8182609" y="5728853"/>
            <a:ext cx="1847365" cy="369332"/>
          </a:xfrm>
          <a:prstGeom prst="rect">
            <a:avLst/>
          </a:prstGeom>
          <a:noFill/>
        </p:spPr>
        <p:txBody>
          <a:bodyPr wrap="none" rtlCol="0">
            <a:spAutoFit/>
          </a:bodyPr>
          <a:lstStyle/>
          <a:p>
            <a:r>
              <a:rPr lang="en-US" dirty="0">
                <a:solidFill>
                  <a:srgbClr val="0A0C0E"/>
                </a:solidFill>
                <a:latin typeface="Times New Roman" panose="02020603050405020304" pitchFamily="18" charset="0"/>
                <a:cs typeface="Times New Roman" panose="02020603050405020304" pitchFamily="18" charset="0"/>
              </a:rPr>
              <a:t>Frequency Center</a:t>
            </a:r>
          </a:p>
        </p:txBody>
      </p:sp>
      <p:sp>
        <p:nvSpPr>
          <p:cNvPr id="14" name="TextBox 13">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8B578CF5-F9D1-4954-8A67-1E9B51A47D6F}"/>
              </a:ext>
            </a:extLst>
          </p:cNvPr>
          <p:cNvSpPr txBox="1"/>
          <p:nvPr/>
        </p:nvSpPr>
        <p:spPr>
          <a:xfrm>
            <a:off x="5121361" y="1041093"/>
            <a:ext cx="1542282" cy="646331"/>
          </a:xfrm>
          <a:prstGeom prst="rect">
            <a:avLst/>
          </a:prstGeom>
          <a:noFill/>
        </p:spPr>
        <p:txBody>
          <a:bodyPr wrap="none" rtlCol="0">
            <a:spAutoFit/>
          </a:bodyPr>
          <a:lstStyle/>
          <a:p>
            <a:r>
              <a:rPr lang="en-US" dirty="0">
                <a:solidFill>
                  <a:srgbClr val="0A0C0E"/>
                </a:solidFill>
                <a:latin typeface="Times New Roman" panose="02020603050405020304" pitchFamily="18" charset="0"/>
                <a:cs typeface="Times New Roman" panose="02020603050405020304" pitchFamily="18" charset="0"/>
              </a:rPr>
              <a:t>Average </a:t>
            </a:r>
          </a:p>
          <a:p>
            <a:r>
              <a:rPr lang="en-US" dirty="0">
                <a:solidFill>
                  <a:srgbClr val="0A0C0E"/>
                </a:solidFill>
                <a:latin typeface="Times New Roman" panose="02020603050405020304" pitchFamily="18" charset="0"/>
                <a:cs typeface="Times New Roman" panose="02020603050405020304" pitchFamily="18" charset="0"/>
              </a:rPr>
              <a:t>Time Duration</a:t>
            </a:r>
          </a:p>
        </p:txBody>
      </p:sp>
      <p:sp>
        <p:nvSpPr>
          <p:cNvPr id="15" name="TextBox 14">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E2113467-86B6-48DB-B403-C22C9D309017}"/>
              </a:ext>
            </a:extLst>
          </p:cNvPr>
          <p:cNvSpPr txBox="1"/>
          <p:nvPr/>
        </p:nvSpPr>
        <p:spPr>
          <a:xfrm>
            <a:off x="8762317" y="1054561"/>
            <a:ext cx="1293367" cy="646331"/>
          </a:xfrm>
          <a:prstGeom prst="rect">
            <a:avLst/>
          </a:prstGeom>
          <a:noFill/>
        </p:spPr>
        <p:txBody>
          <a:bodyPr wrap="none" rtlCol="0">
            <a:spAutoFit/>
          </a:bodyPr>
          <a:lstStyle/>
          <a:p>
            <a:r>
              <a:rPr lang="en-US" dirty="0">
                <a:solidFill>
                  <a:srgbClr val="0A0C0E"/>
                </a:solidFill>
                <a:latin typeface="Times New Roman" panose="02020603050405020304" pitchFamily="18" charset="0"/>
                <a:cs typeface="Times New Roman" panose="02020603050405020304" pitchFamily="18" charset="0"/>
              </a:rPr>
              <a:t>Average </a:t>
            </a:r>
          </a:p>
          <a:p>
            <a:r>
              <a:rPr lang="en-US" dirty="0">
                <a:solidFill>
                  <a:srgbClr val="0A0C0E"/>
                </a:solidFill>
                <a:latin typeface="Times New Roman" panose="02020603050405020304" pitchFamily="18" charset="0"/>
                <a:cs typeface="Times New Roman" panose="02020603050405020304" pitchFamily="18" charset="0"/>
              </a:rPr>
              <a:t>Band Width</a:t>
            </a:r>
          </a:p>
        </p:txBody>
      </p:sp>
      <p:sp>
        <p:nvSpPr>
          <p:cNvPr id="16" name="TextBox 15">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24517E48-2252-431B-A5C4-4B1E9C9C4C27}"/>
              </a:ext>
            </a:extLst>
          </p:cNvPr>
          <p:cNvSpPr txBox="1"/>
          <p:nvPr/>
        </p:nvSpPr>
        <p:spPr>
          <a:xfrm>
            <a:off x="3227665" y="6228969"/>
            <a:ext cx="7340471" cy="369332"/>
          </a:xfrm>
          <a:prstGeom prst="rect">
            <a:avLst/>
          </a:prstGeom>
          <a:noFill/>
        </p:spPr>
        <p:txBody>
          <a:bodyPr wrap="none" rtlCol="0">
            <a:spAutoFit/>
          </a:bodyPr>
          <a:lstStyle/>
          <a:p>
            <a:r>
              <a:rPr lang="en-US" dirty="0">
                <a:solidFill>
                  <a:srgbClr val="0A0C0E"/>
                </a:solidFill>
                <a:latin typeface="Times New Roman" panose="02020603050405020304" pitchFamily="18" charset="0"/>
                <a:cs typeface="Times New Roman" panose="02020603050405020304" pitchFamily="18" charset="0"/>
              </a:rPr>
              <a:t>Moments ignore specific shapes, are easy to compute and are easy to compare</a:t>
            </a:r>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1300473478"/>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E3772269-38AA-4DAA-B55F-891F8B98BBB7}"/>
              </a:ext>
            </a:extLst>
          </p:cNvPr>
          <p:cNvSpPr>
            <a:spLocks noGrp="1"/>
          </p:cNvSpPr>
          <p:nvPr>
            <p:ph type="sldNum" sz="quarter" idx="11"/>
          </p:nvPr>
        </p:nvSpPr>
        <p:spPr/>
        <p:txBody>
          <a:bodyPr/>
          <a:lstStyle/>
          <a:p>
            <a:fld id="{F36C87F6-986D-49E6-AF40-1B3A1EE8064D}" type="slidenum">
              <a:rPr lang="en-US" sz="1600" smtClean="0"/>
              <a:pPr/>
              <a:t>73</a:t>
            </a:fld>
            <a:endParaRPr lang="en-US" sz="1600" dirty="0"/>
          </a:p>
        </p:txBody>
      </p:sp>
      <p:pic>
        <p:nvPicPr>
          <p:cNvPr id="6" name="Picture 5">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F5481EA0-0C84-4728-A324-4A6ABBF700BF}"/>
              </a:ext>
            </a:extLst>
          </p:cNvPr>
          <p:cNvPicPr>
            <a:picLocks noChangeAspect="1"/>
          </p:cNvPicPr>
          <p:nvPr/>
        </p:nvPicPr>
        <p:blipFill>
          <a:blip r:embed="rId3"/>
          <a:stretch>
            <a:fillRect/>
          </a:stretch>
        </p:blipFill>
        <p:spPr>
          <a:xfrm>
            <a:off x="5408612" y="2842344"/>
            <a:ext cx="1516522" cy="851800"/>
          </a:xfrm>
          <a:prstGeom prst="rect">
            <a:avLst/>
          </a:prstGeom>
        </p:spPr>
      </p:pic>
      <p:sp>
        <p:nvSpPr>
          <p:cNvPr id="7" name="TextBox 6">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D3E4514B-739F-47FC-9731-056D61810F3C}"/>
              </a:ext>
            </a:extLst>
          </p:cNvPr>
          <p:cNvSpPr txBox="1"/>
          <p:nvPr/>
        </p:nvSpPr>
        <p:spPr>
          <a:xfrm>
            <a:off x="2143889" y="332026"/>
            <a:ext cx="8282652" cy="1200329"/>
          </a:xfrm>
          <a:prstGeom prst="rect">
            <a:avLst/>
          </a:prstGeom>
          <a:noFill/>
        </p:spPr>
        <p:txBody>
          <a:bodyPr wrap="none" rtlCol="0">
            <a:spAutoFit/>
          </a:bodyPr>
          <a:lstStyle/>
          <a:p>
            <a:pPr algn="ctr"/>
            <a:r>
              <a:rPr lang="en-US" sz="2400" dirty="0">
                <a:solidFill>
                  <a:srgbClr val="0A0C0E"/>
                </a:solidFill>
                <a:latin typeface="Times New Roman" panose="02020603050405020304" pitchFamily="18" charset="0"/>
                <a:cs typeface="Times New Roman" panose="02020603050405020304" pitchFamily="18" charset="0"/>
              </a:rPr>
              <a:t>Uncertainty Principal </a:t>
            </a:r>
          </a:p>
          <a:p>
            <a:pPr algn="ctr"/>
            <a:r>
              <a:rPr lang="en-US" sz="2400" dirty="0">
                <a:solidFill>
                  <a:srgbClr val="0A0C0E"/>
                </a:solidFill>
                <a:latin typeface="Times New Roman" panose="02020603050405020304" pitchFamily="18" charset="0"/>
                <a:cs typeface="Times New Roman" panose="02020603050405020304" pitchFamily="18" charset="0"/>
              </a:rPr>
              <a:t>A Signal can not be Narrow in both Time and Frequency Domains</a:t>
            </a:r>
          </a:p>
          <a:p>
            <a:pPr algn="ctr"/>
            <a:r>
              <a:rPr lang="en-US" sz="2400" dirty="0">
                <a:solidFill>
                  <a:srgbClr val="0A0C0E"/>
                </a:solidFill>
                <a:latin typeface="Times New Roman" panose="02020603050405020304" pitchFamily="18" charset="0"/>
                <a:cs typeface="Times New Roman" panose="02020603050405020304" pitchFamily="18" charset="0"/>
              </a:rPr>
              <a:t>If it is Narrow in one Domain, it is Wide in the Other</a:t>
            </a:r>
          </a:p>
        </p:txBody>
      </p:sp>
      <p:sp>
        <p:nvSpPr>
          <p:cNvPr id="8" name="TextBox 7">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88A2B9A2-91AF-4419-A640-49F56076A716}"/>
              </a:ext>
            </a:extLst>
          </p:cNvPr>
          <p:cNvSpPr txBox="1"/>
          <p:nvPr/>
        </p:nvSpPr>
        <p:spPr>
          <a:xfrm>
            <a:off x="1827212" y="3738431"/>
            <a:ext cx="9269332" cy="830997"/>
          </a:xfrm>
          <a:prstGeom prst="rect">
            <a:avLst/>
          </a:prstGeom>
          <a:noFill/>
        </p:spPr>
        <p:txBody>
          <a:bodyPr wrap="none" rtlCol="0">
            <a:spAutoFit/>
          </a:bodyPr>
          <a:lstStyle/>
          <a:p>
            <a:pPr algn="ctr"/>
            <a:r>
              <a:rPr lang="en-US" sz="2400" dirty="0">
                <a:solidFill>
                  <a:srgbClr val="0A0C0E"/>
                </a:solidFill>
                <a:latin typeface="Times New Roman" panose="02020603050405020304" pitchFamily="18" charset="0"/>
                <a:cs typeface="Times New Roman" panose="02020603050405020304" pitchFamily="18" charset="0"/>
              </a:rPr>
              <a:t>Signal with Smallest Time-Bandwidth Product is the Gaussian Function</a:t>
            </a:r>
          </a:p>
          <a:p>
            <a:pPr algn="ctr"/>
            <a:r>
              <a:rPr lang="en-US" sz="2400" dirty="0">
                <a:solidFill>
                  <a:srgbClr val="0A0C0E"/>
                </a:solidFill>
                <a:latin typeface="Times New Roman" panose="02020603050405020304" pitchFamily="18" charset="0"/>
                <a:cs typeface="Times New Roman" panose="02020603050405020304" pitchFamily="18" charset="0"/>
              </a:rPr>
              <a:t>With Time-Bandwidth Product = 0.5</a:t>
            </a:r>
          </a:p>
        </p:txBody>
      </p:sp>
      <p:pic>
        <p:nvPicPr>
          <p:cNvPr id="9" name="Picture 8">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314FB987-B943-4D37-A73E-444589FE0AE7}"/>
              </a:ext>
            </a:extLst>
          </p:cNvPr>
          <p:cNvPicPr>
            <a:picLocks noChangeAspect="1"/>
          </p:cNvPicPr>
          <p:nvPr/>
        </p:nvPicPr>
        <p:blipFill>
          <a:blip r:embed="rId4"/>
          <a:stretch>
            <a:fillRect/>
          </a:stretch>
        </p:blipFill>
        <p:spPr>
          <a:xfrm>
            <a:off x="5355301" y="4613715"/>
            <a:ext cx="1600200" cy="898800"/>
          </a:xfrm>
          <a:prstGeom prst="rect">
            <a:avLst/>
          </a:prstGeom>
        </p:spPr>
      </p:pic>
      <p:sp>
        <p:nvSpPr>
          <p:cNvPr id="10" name="TextBox 9">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8893B3A4-5FEC-43F9-A14F-3D8847D64BA7}"/>
              </a:ext>
            </a:extLst>
          </p:cNvPr>
          <p:cNvSpPr txBox="1"/>
          <p:nvPr/>
        </p:nvSpPr>
        <p:spPr>
          <a:xfrm>
            <a:off x="1827212" y="5556802"/>
            <a:ext cx="8609857" cy="830997"/>
          </a:xfrm>
          <a:prstGeom prst="rect">
            <a:avLst/>
          </a:prstGeom>
          <a:noFill/>
        </p:spPr>
        <p:txBody>
          <a:bodyPr wrap="none" rtlCol="0">
            <a:spAutoFit/>
          </a:bodyPr>
          <a:lstStyle/>
          <a:p>
            <a:pPr algn="ctr"/>
            <a:r>
              <a:rPr lang="en-US" sz="2400" dirty="0">
                <a:solidFill>
                  <a:srgbClr val="0A0C0E"/>
                </a:solidFill>
                <a:latin typeface="Times New Roman" panose="02020603050405020304" pitchFamily="18" charset="0"/>
                <a:cs typeface="Times New Roman" panose="02020603050405020304" pitchFamily="18" charset="0"/>
              </a:rPr>
              <a:t>Common Wisdom: Since Gaussian has minimum T-BW product it is </a:t>
            </a:r>
          </a:p>
          <a:p>
            <a:pPr algn="ctr"/>
            <a:r>
              <a:rPr lang="en-US" sz="2400" dirty="0">
                <a:solidFill>
                  <a:srgbClr val="0A0C0E"/>
                </a:solidFill>
                <a:latin typeface="Times New Roman" panose="02020603050405020304" pitchFamily="18" charset="0"/>
                <a:cs typeface="Times New Roman" panose="02020603050405020304" pitchFamily="18" charset="0"/>
              </a:rPr>
              <a:t>Optimum for Time-Frequency Localization (Wrong!!)</a:t>
            </a:r>
          </a:p>
        </p:txBody>
      </p:sp>
      <p:sp>
        <p:nvSpPr>
          <p:cNvPr id="4" name="TextBox 3">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880A79D5-4B33-4B79-9EDF-20994D5FB4C4}"/>
              </a:ext>
            </a:extLst>
          </p:cNvPr>
          <p:cNvSpPr txBox="1"/>
          <p:nvPr/>
        </p:nvSpPr>
        <p:spPr>
          <a:xfrm>
            <a:off x="2461462" y="1557589"/>
            <a:ext cx="3841244" cy="369332"/>
          </a:xfrm>
          <a:prstGeom prst="rect">
            <a:avLst/>
          </a:prstGeom>
          <a:noFill/>
        </p:spPr>
        <p:txBody>
          <a:bodyPr wrap="none" rtlCol="0">
            <a:spAutoFit/>
          </a:bodyPr>
          <a:lstStyle/>
          <a:p>
            <a:r>
              <a:rPr lang="en-US" dirty="0">
                <a:solidFill>
                  <a:srgbClr val="0A0C0E"/>
                </a:solidFill>
                <a:latin typeface="Times New Roman" panose="02020603050405020304" pitchFamily="18" charset="0"/>
                <a:cs typeface="Times New Roman" panose="02020603050405020304" pitchFamily="18" charset="0"/>
              </a:rPr>
              <a:t>SQRT Second Central Moment in Time</a:t>
            </a:r>
          </a:p>
        </p:txBody>
      </p:sp>
      <p:graphicFrame>
        <p:nvGraphicFramePr>
          <p:cNvPr id="11" name="Object 10">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984D09AA-8EBC-439E-A98E-FFF9553978F7}"/>
              </a:ext>
            </a:extLst>
          </p:cNvPr>
          <p:cNvGraphicFramePr>
            <a:graphicFrameLocks noChangeAspect="1"/>
          </p:cNvGraphicFramePr>
          <p:nvPr>
            <p:extLst>
              <p:ext uri="{D42A27DB-BD31-4B8C-83A1-F6EECF244321}">
                <p14:modId xmlns:p14="http://schemas.microsoft.com/office/powerpoint/2010/main" xmlns:p="http://schemas.openxmlformats.org/presentationml/2006/main" xmlns:r="http://schemas.openxmlformats.org/officeDocument/2006/relationships" xmlns:a="http://schemas.openxmlformats.org/drawingml/2006/main" xmlns="" val="2310246960"/>
              </p:ext>
            </p:extLst>
          </p:nvPr>
        </p:nvGraphicFramePr>
        <p:xfrm>
          <a:off x="6302706" y="2069665"/>
          <a:ext cx="4123835" cy="747445"/>
        </p:xfrm>
        <a:graphic>
          <a:graphicData uri="http://schemas.openxmlformats.org/presentationml/2006/ole">
            <p:oleObj spid="_x0000_s181288" name="Equation" r:id="rId5" imgW="7315200" imgH="1320800" progId="">
              <p:embed/>
            </p:oleObj>
          </a:graphicData>
        </a:graphic>
      </p:graphicFrame>
      <p:pic>
        <p:nvPicPr>
          <p:cNvPr id="12" name="Picture 11">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A0F4AB58-F2BD-4BF6-8161-D9D2F62B606F}"/>
              </a:ext>
            </a:extLst>
          </p:cNvPr>
          <p:cNvPicPr>
            <a:picLocks noChangeAspect="1"/>
          </p:cNvPicPr>
          <p:nvPr/>
        </p:nvPicPr>
        <p:blipFill>
          <a:blip r:embed="rId6"/>
          <a:stretch>
            <a:fillRect/>
          </a:stretch>
        </p:blipFill>
        <p:spPr>
          <a:xfrm>
            <a:off x="1847028" y="2069665"/>
            <a:ext cx="4138548" cy="900127"/>
          </a:xfrm>
          <a:prstGeom prst="rect">
            <a:avLst/>
          </a:prstGeom>
        </p:spPr>
      </p:pic>
      <p:sp>
        <p:nvSpPr>
          <p:cNvPr id="14" name="Rectangle 13">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C498A6C2-2CB9-4738-9042-8D32F57393B1}"/>
              </a:ext>
            </a:extLst>
          </p:cNvPr>
          <p:cNvSpPr/>
          <p:nvPr/>
        </p:nvSpPr>
        <p:spPr>
          <a:xfrm>
            <a:off x="6755676" y="1611738"/>
            <a:ext cx="4340868" cy="369332"/>
          </a:xfrm>
          <a:prstGeom prst="rect">
            <a:avLst/>
          </a:prstGeom>
        </p:spPr>
        <p:txBody>
          <a:bodyPr wrap="none">
            <a:spAutoFit/>
          </a:bodyPr>
          <a:lstStyle/>
          <a:p>
            <a:r>
              <a:rPr lang="en-US" dirty="0">
                <a:solidFill>
                  <a:srgbClr val="0A0C0E"/>
                </a:solidFill>
                <a:latin typeface="Times New Roman" panose="02020603050405020304" pitchFamily="18" charset="0"/>
                <a:cs typeface="Times New Roman" panose="02020603050405020304" pitchFamily="18" charset="0"/>
              </a:rPr>
              <a:t>SQRT Second Central Moment in Frequency</a:t>
            </a:r>
          </a:p>
        </p:txBody>
      </p:sp>
      <p:sp>
        <p:nvSpPr>
          <p:cNvPr id="15" name="TextBox 14">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688F645A-B8BE-4CA9-9006-CDD6BB471DE0}"/>
              </a:ext>
            </a:extLst>
          </p:cNvPr>
          <p:cNvSpPr txBox="1"/>
          <p:nvPr/>
        </p:nvSpPr>
        <p:spPr>
          <a:xfrm>
            <a:off x="7542212" y="3105050"/>
            <a:ext cx="2526141"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Time-Bandwidth Product</a:t>
            </a:r>
          </a:p>
        </p:txBody>
      </p:sp>
      <p:sp>
        <p:nvSpPr>
          <p:cNvPr id="16" name="TextBox 15">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8F9B8909-DC39-41F2-8714-2FCACD80D80A}"/>
              </a:ext>
            </a:extLst>
          </p:cNvPr>
          <p:cNvSpPr txBox="1"/>
          <p:nvPr/>
        </p:nvSpPr>
        <p:spPr>
          <a:xfrm>
            <a:off x="7389812" y="4878449"/>
            <a:ext cx="3587713" cy="369332"/>
          </a:xfrm>
          <a:prstGeom prst="rect">
            <a:avLst/>
          </a:prstGeom>
          <a:noFill/>
        </p:spPr>
        <p:txBody>
          <a:bodyPr wrap="none" rtlCol="0">
            <a:spAutoFit/>
          </a:bodyPr>
          <a:lstStyle/>
          <a:p>
            <a:r>
              <a:rPr lang="en-US" dirty="0">
                <a:solidFill>
                  <a:srgbClr val="0A0C0E"/>
                </a:solidFill>
                <a:latin typeface="Times New Roman" panose="02020603050405020304" pitchFamily="18" charset="0"/>
                <a:cs typeface="Times New Roman" panose="02020603050405020304" pitchFamily="18" charset="0"/>
              </a:rPr>
              <a:t>Minimum-Time-Bandwidth Product</a:t>
            </a:r>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669633717"/>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A761C13C-1689-42DC-8A5E-591BEC295F6F}"/>
              </a:ext>
            </a:extLst>
          </p:cNvPr>
          <p:cNvSpPr>
            <a:spLocks noGrp="1"/>
          </p:cNvSpPr>
          <p:nvPr>
            <p:ph type="sldNum" sz="quarter" idx="11"/>
          </p:nvPr>
        </p:nvSpPr>
        <p:spPr/>
        <p:txBody>
          <a:bodyPr/>
          <a:lstStyle/>
          <a:p>
            <a:fld id="{F36C87F6-986D-49E6-AF40-1B3A1EE8064D}" type="slidenum">
              <a:rPr lang="en-US" sz="1600" smtClean="0"/>
              <a:pPr/>
              <a:t>74</a:t>
            </a:fld>
            <a:endParaRPr lang="en-US" sz="1600" dirty="0"/>
          </a:p>
        </p:txBody>
      </p:sp>
      <p:sp>
        <p:nvSpPr>
          <p:cNvPr id="3" name="TextBox 2">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8BB90403-E986-4717-AC16-3A87AF922CE6}"/>
              </a:ext>
            </a:extLst>
          </p:cNvPr>
          <p:cNvSpPr txBox="1"/>
          <p:nvPr/>
        </p:nvSpPr>
        <p:spPr>
          <a:xfrm>
            <a:off x="3427412" y="685800"/>
            <a:ext cx="4804264" cy="461665"/>
          </a:xfrm>
          <a:prstGeom prst="rect">
            <a:avLst/>
          </a:prstGeom>
          <a:noFill/>
        </p:spPr>
        <p:txBody>
          <a:bodyPr wrap="none" rtlCol="0">
            <a:spAutoFit/>
          </a:bodyPr>
          <a:lstStyle/>
          <a:p>
            <a:r>
              <a:rPr lang="en-US" sz="2400" dirty="0">
                <a:solidFill>
                  <a:srgbClr val="0A0C0E"/>
                </a:solidFill>
                <a:latin typeface="Times New Roman" panose="02020603050405020304" pitchFamily="18" charset="0"/>
                <a:cs typeface="Times New Roman" panose="02020603050405020304" pitchFamily="18" charset="0"/>
              </a:rPr>
              <a:t>What is Wrong with this Conclusion?</a:t>
            </a:r>
          </a:p>
        </p:txBody>
      </p:sp>
      <p:sp>
        <p:nvSpPr>
          <p:cNvPr id="4" name="TextBox 3">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E946F7A3-B8C7-49CA-8EB7-475E7CA9B1CB}"/>
              </a:ext>
            </a:extLst>
          </p:cNvPr>
          <p:cNvSpPr txBox="1"/>
          <p:nvPr/>
        </p:nvSpPr>
        <p:spPr>
          <a:xfrm>
            <a:off x="621804" y="1371600"/>
            <a:ext cx="11604459" cy="4154984"/>
          </a:xfrm>
          <a:prstGeom prst="rect">
            <a:avLst/>
          </a:prstGeom>
          <a:noFill/>
        </p:spPr>
        <p:txBody>
          <a:bodyPr wrap="none" rtlCol="0">
            <a:spAutoFit/>
          </a:bodyPr>
          <a:lstStyle/>
          <a:p>
            <a:r>
              <a:rPr lang="en-US" sz="2400" dirty="0">
                <a:solidFill>
                  <a:srgbClr val="0A0C0E"/>
                </a:solidFill>
                <a:latin typeface="Times New Roman" panose="02020603050405020304" pitchFamily="18" charset="0"/>
                <a:cs typeface="Times New Roman" panose="02020603050405020304" pitchFamily="18" charset="0"/>
              </a:rPr>
              <a:t>What is wrong, is that any collected signals on which we perform signal processing must </a:t>
            </a:r>
          </a:p>
          <a:p>
            <a:r>
              <a:rPr lang="en-US" sz="2400" dirty="0">
                <a:solidFill>
                  <a:srgbClr val="0A0C0E"/>
                </a:solidFill>
                <a:latin typeface="Times New Roman" panose="02020603050405020304" pitchFamily="18" charset="0"/>
                <a:cs typeface="Times New Roman" panose="02020603050405020304" pitchFamily="18" charset="0"/>
              </a:rPr>
              <a:t>have a finite support. Consequently any window we apply to a time signal must also have a </a:t>
            </a:r>
          </a:p>
          <a:p>
            <a:r>
              <a:rPr lang="en-US" sz="2400" dirty="0">
                <a:solidFill>
                  <a:srgbClr val="0A0C0E"/>
                </a:solidFill>
                <a:latin typeface="Times New Roman" panose="02020603050405020304" pitchFamily="18" charset="0"/>
                <a:cs typeface="Times New Roman" panose="02020603050405020304" pitchFamily="18" charset="0"/>
              </a:rPr>
              <a:t>finite support. This </a:t>
            </a:r>
            <a:r>
              <a:rPr lang="en-US" sz="2400">
                <a:solidFill>
                  <a:srgbClr val="0A0C0E"/>
                </a:solidFill>
                <a:latin typeface="Times New Roman" panose="02020603050405020304" pitchFamily="18" charset="0"/>
                <a:cs typeface="Times New Roman" panose="02020603050405020304" pitchFamily="18" charset="0"/>
              </a:rPr>
              <a:t>means </a:t>
            </a:r>
            <a:r>
              <a:rPr lang="en-US" sz="2400" smtClean="0">
                <a:solidFill>
                  <a:srgbClr val="0A0C0E"/>
                </a:solidFill>
                <a:latin typeface="Times New Roman" panose="02020603050405020304" pitchFamily="18" charset="0"/>
                <a:cs typeface="Times New Roman" panose="02020603050405020304" pitchFamily="18" charset="0"/>
              </a:rPr>
              <a:t>when we </a:t>
            </a:r>
            <a:r>
              <a:rPr lang="en-US" sz="2400" dirty="0">
                <a:solidFill>
                  <a:srgbClr val="0A0C0E"/>
                </a:solidFill>
                <a:latin typeface="Times New Roman" panose="02020603050405020304" pitchFamily="18" charset="0"/>
                <a:cs typeface="Times New Roman" panose="02020603050405020304" pitchFamily="18" charset="0"/>
              </a:rPr>
              <a:t>apply a Gaussian Window to signal we must truncate the </a:t>
            </a:r>
          </a:p>
          <a:p>
            <a:r>
              <a:rPr lang="en-US" sz="2400" dirty="0">
                <a:solidFill>
                  <a:srgbClr val="0A0C0E"/>
                </a:solidFill>
                <a:latin typeface="Times New Roman" panose="02020603050405020304" pitchFamily="18" charset="0"/>
                <a:cs typeface="Times New Roman" panose="02020603050405020304" pitchFamily="18" charset="0"/>
              </a:rPr>
              <a:t>edges of the window. When we truncate the Gaussian window, its spectrum grows sidelobes,</a:t>
            </a:r>
          </a:p>
          <a:p>
            <a:r>
              <a:rPr lang="en-US" sz="2400" dirty="0">
                <a:solidFill>
                  <a:srgbClr val="0A0C0E"/>
                </a:solidFill>
                <a:latin typeface="Times New Roman" panose="02020603050405020304" pitchFamily="18" charset="0"/>
                <a:cs typeface="Times New Roman" panose="02020603050405020304" pitchFamily="18" charset="0"/>
              </a:rPr>
              <a:t>and it is no longer the function with minimum Time-Bandwidth product. That label resides</a:t>
            </a:r>
          </a:p>
          <a:p>
            <a:r>
              <a:rPr lang="en-US" sz="2400" dirty="0">
                <a:solidFill>
                  <a:srgbClr val="0A0C0E"/>
                </a:solidFill>
                <a:latin typeface="Times New Roman" panose="02020603050405020304" pitchFamily="18" charset="0"/>
                <a:cs typeface="Times New Roman" panose="02020603050405020304" pitchFamily="18" charset="0"/>
              </a:rPr>
              <a:t>with the answer to this question: What function on a finite support has the minimum Time-</a:t>
            </a:r>
          </a:p>
          <a:p>
            <a:r>
              <a:rPr lang="en-US" sz="2400" dirty="0">
                <a:solidFill>
                  <a:srgbClr val="0A0C0E"/>
                </a:solidFill>
                <a:latin typeface="Times New Roman" panose="02020603050405020304" pitchFamily="18" charset="0"/>
                <a:cs typeface="Times New Roman" panose="02020603050405020304" pitchFamily="18" charset="0"/>
              </a:rPr>
              <a:t>Bandwidth product? It is the Prolate-Spheroid Function or its very close cousin, the Kaiser-</a:t>
            </a:r>
          </a:p>
          <a:p>
            <a:r>
              <a:rPr lang="en-US" sz="2400" dirty="0">
                <a:solidFill>
                  <a:srgbClr val="0A0C0E"/>
                </a:solidFill>
                <a:latin typeface="Times New Roman" panose="02020603050405020304" pitchFamily="18" charset="0"/>
                <a:cs typeface="Times New Roman" panose="02020603050405020304" pitchFamily="18" charset="0"/>
              </a:rPr>
              <a:t>Bessel Window, or its close second cousin, the 1/f sidelobe Remez Window. </a:t>
            </a:r>
          </a:p>
          <a:p>
            <a:endParaRPr lang="en-US" sz="2400" dirty="0">
              <a:solidFill>
                <a:srgbClr val="0A0C0E"/>
              </a:solidFill>
              <a:latin typeface="Times New Roman" panose="02020603050405020304" pitchFamily="18" charset="0"/>
              <a:cs typeface="Times New Roman" panose="02020603050405020304" pitchFamily="18" charset="0"/>
            </a:endParaRPr>
          </a:p>
          <a:p>
            <a:r>
              <a:rPr lang="en-US" sz="2400" dirty="0">
                <a:solidFill>
                  <a:srgbClr val="0A0C0E"/>
                </a:solidFill>
                <a:latin typeface="Times New Roman" panose="02020603050405020304" pitchFamily="18" charset="0"/>
                <a:cs typeface="Times New Roman" panose="02020603050405020304" pitchFamily="18" charset="0"/>
              </a:rPr>
              <a:t>Signal processing folks often mistakenly use the truncated Gaussian window unaware of the </a:t>
            </a:r>
          </a:p>
          <a:p>
            <a:r>
              <a:rPr lang="en-US" sz="2400" dirty="0">
                <a:solidFill>
                  <a:srgbClr val="0A0C0E"/>
                </a:solidFill>
                <a:latin typeface="Times New Roman" panose="02020603050405020304" pitchFamily="18" charset="0"/>
                <a:cs typeface="Times New Roman" panose="02020603050405020304" pitchFamily="18" charset="0"/>
              </a:rPr>
              <a:t>effect of truncation that is avoided by design in the Kaiser window.</a:t>
            </a:r>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691731167"/>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1529" y="-22261"/>
            <a:ext cx="12188825" cy="6856213"/>
          </a:xfrm>
          <a:prstGeom prst="rect">
            <a:avLst/>
          </a:prstGeom>
        </p:spPr>
      </p:pic>
      <p:sp>
        <p:nvSpPr>
          <p:cNvPr id="3" name="TextBox 2">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E5732B2F-031A-4244-BED8-F4C3457954FB}"/>
              </a:ext>
            </a:extLst>
          </p:cNvPr>
          <p:cNvSpPr txBox="1"/>
          <p:nvPr/>
        </p:nvSpPr>
        <p:spPr>
          <a:xfrm>
            <a:off x="10514012" y="4419600"/>
            <a:ext cx="954107" cy="369332"/>
          </a:xfrm>
          <a:prstGeom prst="rect">
            <a:avLst/>
          </a:prstGeom>
          <a:noFill/>
        </p:spPr>
        <p:txBody>
          <a:bodyPr wrap="none" rtlCol="0">
            <a:spAutoFit/>
          </a:bodyPr>
          <a:lstStyle/>
          <a:p>
            <a:r>
              <a:rPr lang="en-US" dirty="0">
                <a:solidFill>
                  <a:srgbClr val="0A0C0E"/>
                </a:solidFill>
                <a:latin typeface="Times New Roman" panose="02020603050405020304" pitchFamily="18" charset="0"/>
                <a:cs typeface="Times New Roman" panose="02020603050405020304" pitchFamily="18" charset="0"/>
              </a:rPr>
              <a:t>3.6 Bins</a:t>
            </a:r>
          </a:p>
        </p:txBody>
      </p:sp>
      <p:sp>
        <p:nvSpPr>
          <p:cNvPr id="4" name="TextBox 3">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299DFB41-DC0B-4FCC-8962-134EEE66EF54}"/>
              </a:ext>
            </a:extLst>
          </p:cNvPr>
          <p:cNvSpPr txBox="1"/>
          <p:nvPr/>
        </p:nvSpPr>
        <p:spPr>
          <a:xfrm>
            <a:off x="7313612" y="3581400"/>
            <a:ext cx="1828800" cy="369332"/>
          </a:xfrm>
          <a:prstGeom prst="rect">
            <a:avLst/>
          </a:prstGeom>
          <a:noFill/>
        </p:spPr>
        <p:txBody>
          <a:bodyPr wrap="square" rtlCol="0">
            <a:spAutoFit/>
          </a:bodyPr>
          <a:lstStyle/>
          <a:p>
            <a:r>
              <a:rPr lang="en-US" dirty="0">
                <a:solidFill>
                  <a:srgbClr val="0A0C0E"/>
                </a:solidFill>
                <a:latin typeface="Times New Roman" panose="02020603050405020304" pitchFamily="18" charset="0"/>
                <a:cs typeface="Times New Roman" panose="02020603050405020304" pitchFamily="18" charset="0"/>
              </a:rPr>
              <a:t>Main Lobe Width</a:t>
            </a:r>
          </a:p>
        </p:txBody>
      </p:sp>
      <p:sp>
        <p:nvSpPr>
          <p:cNvPr id="5" name="TextBox 4">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0C9B7167-4578-4BC9-AE9D-933881B08061}"/>
              </a:ext>
            </a:extLst>
          </p:cNvPr>
          <p:cNvSpPr txBox="1"/>
          <p:nvPr/>
        </p:nvSpPr>
        <p:spPr>
          <a:xfrm>
            <a:off x="7085012" y="533400"/>
            <a:ext cx="4800600" cy="1477328"/>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Change</a:t>
            </a:r>
            <a:r>
              <a:rPr lang="en-US" dirty="0"/>
              <a:t> </a:t>
            </a:r>
            <a:r>
              <a:rPr lang="en-US" dirty="0">
                <a:latin typeface="Symbol" panose="05050102010706020507" pitchFamily="18" charset="2"/>
              </a:rPr>
              <a:t>s </a:t>
            </a:r>
            <a:r>
              <a:rPr lang="en-US" dirty="0">
                <a:latin typeface="Times New Roman" panose="02020603050405020304" pitchFamily="18" charset="0"/>
                <a:cs typeface="Times New Roman" panose="02020603050405020304" pitchFamily="18" charset="0"/>
              </a:rPr>
              <a:t>of Gaussian window to control size of</a:t>
            </a:r>
          </a:p>
          <a:p>
            <a:r>
              <a:rPr lang="en-US" dirty="0">
                <a:latin typeface="Times New Roman" panose="02020603050405020304" pitchFamily="18" charset="0"/>
                <a:cs typeface="Times New Roman" panose="02020603050405020304" pitchFamily="18" charset="0"/>
              </a:rPr>
              <a:t>       discontinuity at edge boundaries. Step size</a:t>
            </a:r>
          </a:p>
          <a:p>
            <a:r>
              <a:rPr lang="en-US" dirty="0">
                <a:latin typeface="Times New Roman" panose="02020603050405020304" pitchFamily="18" charset="0"/>
                <a:cs typeface="Times New Roman" panose="02020603050405020304" pitchFamily="18" charset="0"/>
              </a:rPr>
              <a:t>             controls maximum spectral sidelobe. Here</a:t>
            </a:r>
          </a:p>
          <a:p>
            <a:r>
              <a:rPr lang="en-US" dirty="0">
                <a:latin typeface="Times New Roman" panose="02020603050405020304" pitchFamily="18" charset="0"/>
                <a:cs typeface="Times New Roman" panose="02020603050405020304" pitchFamily="18" charset="0"/>
              </a:rPr>
              <a:t>                    </a:t>
            </a:r>
            <a:r>
              <a:rPr lang="en-US" dirty="0">
                <a:latin typeface="Symbol" panose="05050102010706020507" pitchFamily="18" charset="2"/>
              </a:rPr>
              <a:t>s </a:t>
            </a:r>
            <a:r>
              <a:rPr lang="en-US" dirty="0">
                <a:latin typeface="Times New Roman" panose="02020603050405020304" pitchFamily="18" charset="0"/>
                <a:cs typeface="Times New Roman" panose="02020603050405020304" pitchFamily="18" charset="0"/>
              </a:rPr>
              <a:t>was adjusted for -60 dB maximum </a:t>
            </a:r>
          </a:p>
          <a:p>
            <a:r>
              <a:rPr lang="en-US" dirty="0">
                <a:latin typeface="Times New Roman" panose="02020603050405020304" pitchFamily="18" charset="0"/>
                <a:cs typeface="Times New Roman" panose="02020603050405020304" pitchFamily="18" charset="0"/>
              </a:rPr>
              <a:t>                           sidelobe.</a:t>
            </a:r>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2378123478"/>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 y="894"/>
            <a:ext cx="12188825" cy="6856213"/>
          </a:xfrm>
          <a:prstGeom prst="rect">
            <a:avLst/>
          </a:prstGeom>
        </p:spPr>
      </p:pic>
      <p:sp>
        <p:nvSpPr>
          <p:cNvPr id="4" name="Rectangle 3">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CB448DE6-AFB7-4D61-92BB-79E6252A4717}"/>
              </a:ext>
            </a:extLst>
          </p:cNvPr>
          <p:cNvSpPr/>
          <p:nvPr/>
        </p:nvSpPr>
        <p:spPr>
          <a:xfrm>
            <a:off x="10666412" y="4419600"/>
            <a:ext cx="954107" cy="369332"/>
          </a:xfrm>
          <a:prstGeom prst="rect">
            <a:avLst/>
          </a:prstGeom>
        </p:spPr>
        <p:txBody>
          <a:bodyPr wrap="none">
            <a:spAutoFit/>
          </a:bodyPr>
          <a:lstStyle/>
          <a:p>
            <a:r>
              <a:rPr lang="en-US" dirty="0">
                <a:solidFill>
                  <a:srgbClr val="0A0C0E"/>
                </a:solidFill>
                <a:latin typeface="Times New Roman" panose="02020603050405020304" pitchFamily="18" charset="0"/>
                <a:cs typeface="Times New Roman" panose="02020603050405020304" pitchFamily="18" charset="0"/>
              </a:rPr>
              <a:t>2.8 Bins</a:t>
            </a:r>
          </a:p>
        </p:txBody>
      </p:sp>
      <p:pic>
        <p:nvPicPr>
          <p:cNvPr id="5" name="Picture 4">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FF7B1928-029E-4D6F-90EC-0D852EE1D1E5}"/>
              </a:ext>
            </a:extLst>
          </p:cNvPr>
          <p:cNvPicPr>
            <a:picLocks noChangeAspect="1"/>
          </p:cNvPicPr>
          <p:nvPr/>
        </p:nvPicPr>
        <p:blipFill>
          <a:blip r:embed="rId3"/>
          <a:stretch>
            <a:fillRect/>
          </a:stretch>
        </p:blipFill>
        <p:spPr>
          <a:xfrm>
            <a:off x="7389812" y="3429000"/>
            <a:ext cx="1914310" cy="493819"/>
          </a:xfrm>
          <a:prstGeom prst="rect">
            <a:avLst/>
          </a:prstGeom>
        </p:spPr>
      </p:pic>
      <p:sp>
        <p:nvSpPr>
          <p:cNvPr id="3" name="Rectangle 2">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97DCB18A-BC27-4FD1-AF54-278F7E735993}"/>
              </a:ext>
            </a:extLst>
          </p:cNvPr>
          <p:cNvSpPr/>
          <p:nvPr/>
        </p:nvSpPr>
        <p:spPr>
          <a:xfrm>
            <a:off x="7237413" y="494712"/>
            <a:ext cx="6475412" cy="1477328"/>
          </a:xfrm>
          <a:prstGeom prst="rect">
            <a:avLst/>
          </a:prstGeom>
        </p:spPr>
        <p:txBody>
          <a:bodyPr wrap="square">
            <a:spAutoFit/>
          </a:bodyPr>
          <a:lstStyle/>
          <a:p>
            <a:pPr lvl="0"/>
            <a:r>
              <a:rPr lang="en-US" dirty="0">
                <a:solidFill>
                  <a:srgbClr val="4D5B6B"/>
                </a:solidFill>
                <a:latin typeface="Times New Roman" panose="02020603050405020304" pitchFamily="18" charset="0"/>
                <a:cs typeface="Times New Roman" panose="02020603050405020304" pitchFamily="18" charset="0"/>
              </a:rPr>
              <a:t>Change</a:t>
            </a:r>
            <a:r>
              <a:rPr lang="en-US" dirty="0">
                <a:solidFill>
                  <a:srgbClr val="4D5B6B"/>
                </a:solidFill>
              </a:rPr>
              <a:t> </a:t>
            </a:r>
            <a:r>
              <a:rPr lang="en-US" dirty="0">
                <a:solidFill>
                  <a:srgbClr val="4D5B6B"/>
                </a:solidFill>
                <a:latin typeface="Symbol" panose="05050102010706020507" pitchFamily="18" charset="2"/>
              </a:rPr>
              <a:t>b </a:t>
            </a:r>
            <a:r>
              <a:rPr lang="en-US" dirty="0">
                <a:solidFill>
                  <a:srgbClr val="4D5B6B"/>
                </a:solidFill>
                <a:latin typeface="Times New Roman" panose="02020603050405020304" pitchFamily="18" charset="0"/>
                <a:cs typeface="Times New Roman" panose="02020603050405020304" pitchFamily="18" charset="0"/>
              </a:rPr>
              <a:t>of Kaiser-Bessel window to control</a:t>
            </a:r>
          </a:p>
          <a:p>
            <a:pPr lvl="0"/>
            <a:r>
              <a:rPr lang="en-US" dirty="0">
                <a:solidFill>
                  <a:srgbClr val="4D5B6B"/>
                </a:solidFill>
                <a:latin typeface="Times New Roman" panose="02020603050405020304" pitchFamily="18" charset="0"/>
                <a:cs typeface="Times New Roman" panose="02020603050405020304" pitchFamily="18" charset="0"/>
              </a:rPr>
              <a:t>      size of discontinuity at edge boundaries. Step</a:t>
            </a:r>
          </a:p>
          <a:p>
            <a:pPr lvl="0"/>
            <a:r>
              <a:rPr lang="en-US" dirty="0">
                <a:solidFill>
                  <a:srgbClr val="4D5B6B"/>
                </a:solidFill>
                <a:latin typeface="Times New Roman" panose="02020603050405020304" pitchFamily="18" charset="0"/>
                <a:cs typeface="Times New Roman" panose="02020603050405020304" pitchFamily="18" charset="0"/>
              </a:rPr>
              <a:t>             size controls maximum spectral sidelobe. </a:t>
            </a:r>
          </a:p>
          <a:p>
            <a:pPr lvl="0"/>
            <a:r>
              <a:rPr lang="en-US" dirty="0">
                <a:solidFill>
                  <a:srgbClr val="4D5B6B"/>
                </a:solidFill>
                <a:latin typeface="Times New Roman" panose="02020603050405020304" pitchFamily="18" charset="0"/>
                <a:cs typeface="Times New Roman" panose="02020603050405020304" pitchFamily="18" charset="0"/>
              </a:rPr>
              <a:t>                      Here </a:t>
            </a:r>
            <a:r>
              <a:rPr lang="en-US" dirty="0">
                <a:solidFill>
                  <a:srgbClr val="4D5B6B"/>
                </a:solidFill>
                <a:latin typeface="Symbol" panose="05050102010706020507" pitchFamily="18" charset="2"/>
              </a:rPr>
              <a:t>b </a:t>
            </a:r>
            <a:r>
              <a:rPr lang="en-US" dirty="0">
                <a:solidFill>
                  <a:srgbClr val="4D5B6B"/>
                </a:solidFill>
                <a:latin typeface="Times New Roman" panose="02020603050405020304" pitchFamily="18" charset="0"/>
                <a:cs typeface="Times New Roman" panose="02020603050405020304" pitchFamily="18" charset="0"/>
              </a:rPr>
              <a:t>was adjusted for -60 dB </a:t>
            </a:r>
          </a:p>
          <a:p>
            <a:pPr lvl="0"/>
            <a:r>
              <a:rPr lang="en-US" dirty="0">
                <a:solidFill>
                  <a:srgbClr val="4D5B6B"/>
                </a:solidFill>
                <a:latin typeface="Times New Roman" panose="02020603050405020304" pitchFamily="18" charset="0"/>
                <a:cs typeface="Times New Roman" panose="02020603050405020304" pitchFamily="18" charset="0"/>
              </a:rPr>
              <a:t>                              maximum sidelobe.</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3488970403"/>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31812" y="1787"/>
            <a:ext cx="11657013" cy="6856213"/>
          </a:xfrm>
          <a:prstGeom prst="rect">
            <a:avLst/>
          </a:prstGeom>
        </p:spPr>
      </p:pic>
      <p:sp>
        <p:nvSpPr>
          <p:cNvPr id="4" name="Rectangle 3">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72BA2E17-1F9E-43CE-A6F5-7A286681E52D}"/>
              </a:ext>
            </a:extLst>
          </p:cNvPr>
          <p:cNvSpPr/>
          <p:nvPr/>
        </p:nvSpPr>
        <p:spPr>
          <a:xfrm>
            <a:off x="10724700" y="4419600"/>
            <a:ext cx="954107" cy="369332"/>
          </a:xfrm>
          <a:prstGeom prst="rect">
            <a:avLst/>
          </a:prstGeom>
        </p:spPr>
        <p:txBody>
          <a:bodyPr wrap="none">
            <a:spAutoFit/>
          </a:bodyPr>
          <a:lstStyle/>
          <a:p>
            <a:r>
              <a:rPr lang="en-US" dirty="0">
                <a:solidFill>
                  <a:srgbClr val="0A0C0E"/>
                </a:solidFill>
                <a:latin typeface="Times New Roman" panose="02020603050405020304" pitchFamily="18" charset="0"/>
                <a:cs typeface="Times New Roman" panose="02020603050405020304" pitchFamily="18" charset="0"/>
              </a:rPr>
              <a:t>2.5 Bins</a:t>
            </a:r>
          </a:p>
        </p:txBody>
      </p:sp>
      <p:pic>
        <p:nvPicPr>
          <p:cNvPr id="5" name="Picture 4">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E87F917E-079C-4FE4-95A1-8A297207F89B}"/>
              </a:ext>
            </a:extLst>
          </p:cNvPr>
          <p:cNvPicPr>
            <a:picLocks noChangeAspect="1"/>
          </p:cNvPicPr>
          <p:nvPr/>
        </p:nvPicPr>
        <p:blipFill>
          <a:blip r:embed="rId3"/>
          <a:stretch>
            <a:fillRect/>
          </a:stretch>
        </p:blipFill>
        <p:spPr>
          <a:xfrm>
            <a:off x="7389812" y="3276600"/>
            <a:ext cx="1914310" cy="493819"/>
          </a:xfrm>
          <a:prstGeom prst="rect">
            <a:avLst/>
          </a:prstGeom>
        </p:spPr>
      </p:pic>
      <p:sp>
        <p:nvSpPr>
          <p:cNvPr id="3" name="Rectangle 2">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E35BF982-435E-4273-91F7-28E4DA4E37F3}"/>
              </a:ext>
            </a:extLst>
          </p:cNvPr>
          <p:cNvSpPr/>
          <p:nvPr/>
        </p:nvSpPr>
        <p:spPr>
          <a:xfrm>
            <a:off x="7085012" y="533400"/>
            <a:ext cx="6550025" cy="1754326"/>
          </a:xfrm>
          <a:prstGeom prst="rect">
            <a:avLst/>
          </a:prstGeom>
        </p:spPr>
        <p:txBody>
          <a:bodyPr wrap="square">
            <a:spAutoFit/>
          </a:bodyPr>
          <a:lstStyle/>
          <a:p>
            <a:pPr lvl="0"/>
            <a:r>
              <a:rPr lang="en-US" dirty="0">
                <a:solidFill>
                  <a:srgbClr val="4D5B6B"/>
                </a:solidFill>
                <a:latin typeface="Times New Roman" panose="02020603050405020304" pitchFamily="18" charset="0"/>
                <a:cs typeface="Times New Roman" panose="02020603050405020304" pitchFamily="18" charset="0"/>
              </a:rPr>
              <a:t>Change</a:t>
            </a:r>
            <a:r>
              <a:rPr lang="en-US" dirty="0">
                <a:solidFill>
                  <a:srgbClr val="4D5B6B"/>
                </a:solidFill>
              </a:rPr>
              <a:t> </a:t>
            </a:r>
            <a:r>
              <a:rPr lang="en-US" dirty="0" err="1">
                <a:solidFill>
                  <a:srgbClr val="4D5B6B"/>
                </a:solidFill>
                <a:latin typeface="Symbol" panose="05050102010706020507" pitchFamily="18" charset="2"/>
              </a:rPr>
              <a:t>D</a:t>
            </a:r>
            <a:r>
              <a:rPr lang="en-US" dirty="0" err="1">
                <a:solidFill>
                  <a:srgbClr val="4D5B6B"/>
                </a:solidFill>
              </a:rPr>
              <a:t>f</a:t>
            </a:r>
            <a:r>
              <a:rPr lang="en-US" dirty="0">
                <a:solidFill>
                  <a:srgbClr val="4D5B6B"/>
                </a:solidFill>
              </a:rPr>
              <a:t>, </a:t>
            </a:r>
            <a:r>
              <a:rPr lang="en-US" dirty="0">
                <a:solidFill>
                  <a:srgbClr val="4D5B6B"/>
                </a:solidFill>
                <a:latin typeface="Times New Roman" panose="02020603050405020304" pitchFamily="18" charset="0"/>
                <a:cs typeface="Times New Roman" panose="02020603050405020304" pitchFamily="18" charset="0"/>
              </a:rPr>
              <a:t>transition BW, of 1/f stopband Remez</a:t>
            </a:r>
          </a:p>
          <a:p>
            <a:pPr lvl="0"/>
            <a:r>
              <a:rPr lang="en-US" dirty="0">
                <a:solidFill>
                  <a:srgbClr val="4D5B6B"/>
                </a:solidFill>
                <a:latin typeface="Times New Roman" panose="02020603050405020304" pitchFamily="18" charset="0"/>
                <a:cs typeface="Times New Roman" panose="02020603050405020304" pitchFamily="18" charset="0"/>
              </a:rPr>
              <a:t>         Algorithm to control discontinuity step size</a:t>
            </a:r>
          </a:p>
          <a:p>
            <a:pPr lvl="0"/>
            <a:r>
              <a:rPr lang="en-US" dirty="0">
                <a:solidFill>
                  <a:srgbClr val="4D5B6B"/>
                </a:solidFill>
                <a:latin typeface="Times New Roman" panose="02020603050405020304" pitchFamily="18" charset="0"/>
                <a:cs typeface="Times New Roman" panose="02020603050405020304" pitchFamily="18" charset="0"/>
              </a:rPr>
              <a:t>                   at  edge boundaries. Step size controls</a:t>
            </a:r>
          </a:p>
          <a:p>
            <a:pPr lvl="0"/>
            <a:r>
              <a:rPr lang="en-US" dirty="0">
                <a:solidFill>
                  <a:srgbClr val="4D5B6B"/>
                </a:solidFill>
                <a:latin typeface="Times New Roman" panose="02020603050405020304" pitchFamily="18" charset="0"/>
                <a:cs typeface="Times New Roman" panose="02020603050405020304" pitchFamily="18" charset="0"/>
              </a:rPr>
              <a:t>                            maximum spectral sidelobe. Here</a:t>
            </a:r>
          </a:p>
          <a:p>
            <a:pPr lvl="0"/>
            <a:r>
              <a:rPr lang="en-US" dirty="0">
                <a:solidFill>
                  <a:srgbClr val="4D5B6B"/>
                </a:solidFill>
                <a:latin typeface="Times New Roman" panose="02020603050405020304" pitchFamily="18" charset="0"/>
                <a:cs typeface="Times New Roman" panose="02020603050405020304" pitchFamily="18" charset="0"/>
              </a:rPr>
              <a:t>                                       </a:t>
            </a:r>
            <a:r>
              <a:rPr lang="en-US" dirty="0" err="1">
                <a:solidFill>
                  <a:srgbClr val="4D5B6B"/>
                </a:solidFill>
                <a:latin typeface="Symbol" panose="05050102010706020507" pitchFamily="18" charset="2"/>
              </a:rPr>
              <a:t>D</a:t>
            </a:r>
            <a:r>
              <a:rPr lang="en-US" dirty="0" err="1">
                <a:solidFill>
                  <a:srgbClr val="4D5B6B"/>
                </a:solidFill>
              </a:rPr>
              <a:t>f</a:t>
            </a:r>
            <a:r>
              <a:rPr lang="en-US" dirty="0">
                <a:solidFill>
                  <a:srgbClr val="4D5B6B"/>
                </a:solidFill>
                <a:latin typeface="Symbol" panose="05050102010706020507" pitchFamily="18" charset="2"/>
              </a:rPr>
              <a:t> </a:t>
            </a:r>
            <a:r>
              <a:rPr lang="en-US" dirty="0">
                <a:solidFill>
                  <a:srgbClr val="4D5B6B"/>
                </a:solidFill>
                <a:latin typeface="Times New Roman" panose="02020603050405020304" pitchFamily="18" charset="0"/>
                <a:cs typeface="Times New Roman" panose="02020603050405020304" pitchFamily="18" charset="0"/>
              </a:rPr>
              <a:t>adjusted for -60 dB</a:t>
            </a:r>
          </a:p>
          <a:p>
            <a:pPr lvl="0"/>
            <a:r>
              <a:rPr lang="en-US" dirty="0">
                <a:solidFill>
                  <a:srgbClr val="4D5B6B"/>
                </a:solidFill>
                <a:latin typeface="Times New Roman" panose="02020603050405020304" pitchFamily="18" charset="0"/>
                <a:cs typeface="Times New Roman" panose="02020603050405020304" pitchFamily="18" charset="0"/>
              </a:rPr>
              <a:t>                                                    maximum sidelobe.</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2261657998"/>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4612" y="894"/>
            <a:ext cx="12114212" cy="6856213"/>
          </a:xfrm>
          <a:prstGeom prst="rect">
            <a:avLst/>
          </a:prstGeom>
        </p:spPr>
      </p:pic>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1762716045"/>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50812" y="894"/>
            <a:ext cx="12038012" cy="6856213"/>
          </a:xfrm>
          <a:prstGeom prst="rect">
            <a:avLst/>
          </a:prstGeom>
        </p:spPr>
      </p:pic>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256177196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0">
  <p:cSld>
    <p:spTree>
      <p:nvGrpSpPr>
        <p:cNvPr id="1" name=""/>
        <p:cNvGrpSpPr/>
        <p:nvPr/>
      </p:nvGrpSpPr>
      <p:grpSpPr>
        <a:xfrm>
          <a:off x="0" y="0"/>
          <a:ext cx="0" cy="0"/>
          <a:chOff x="0" y="0"/>
          <a:chExt cx="0" cy="0"/>
        </a:xfrm>
      </p:grpSpPr>
      <p:sp>
        <p:nvSpPr>
          <p:cNvPr id="21506" name="Rectangle 4">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48F01E5B-4A0D-4CFC-B3A2-AAC5A917AD27}"/>
              </a:ext>
            </a:extLst>
          </p:cNvPr>
          <p:cNvSpPr>
            <a:spLocks noGrp="1" noChangeArrowheads="1"/>
          </p:cNvSpPr>
          <p:nvPr>
            <p:ph type="title"/>
          </p:nvPr>
        </p:nvSpPr>
        <p:spPr>
          <a:xfrm>
            <a:off x="2132012" y="609600"/>
            <a:ext cx="7772400" cy="762000"/>
          </a:xfrm>
          <a:noFill/>
        </p:spPr>
        <p:txBody>
          <a:bodyPr/>
          <a:lstStyle/>
          <a:p>
            <a:pPr algn="ctr" eaLnBrk="1" hangingPunct="1"/>
            <a:r>
              <a:rPr lang="en-US" altLang="en-US" sz="4000" b="0" dirty="0">
                <a:ln w="0"/>
                <a:solidFill>
                  <a:srgbClr val="0A0C0E"/>
                </a:solidFill>
                <a:effectLst/>
                <a:latin typeface="Times New Roman" panose="02020603050405020304" pitchFamily="18" charset="0"/>
                <a:cs typeface="Times New Roman" panose="02020603050405020304" pitchFamily="18" charset="0"/>
              </a:rPr>
              <a:t>What Size Customer Wants</a:t>
            </a:r>
          </a:p>
        </p:txBody>
      </p:sp>
      <p:graphicFrame>
        <p:nvGraphicFramePr>
          <p:cNvPr id="20485" name="Object 5">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49745143-8CE3-4B10-A81F-AAFEE3B73EEC}"/>
              </a:ext>
            </a:extLst>
          </p:cNvPr>
          <p:cNvGraphicFramePr>
            <a:graphicFrameLocks noChangeAspect="1"/>
          </p:cNvGraphicFramePr>
          <p:nvPr>
            <p:extLst>
              <p:ext uri="{D42A27DB-BD31-4B8C-83A1-F6EECF244321}">
                <p14:modId xmlns:p14="http://schemas.microsoft.com/office/powerpoint/2010/main" xmlns:p="http://schemas.openxmlformats.org/presentationml/2006/main" xmlns:r="http://schemas.openxmlformats.org/officeDocument/2006/relationships" xmlns:a="http://schemas.openxmlformats.org/drawingml/2006/main" xmlns="" val="1416593419"/>
              </p:ext>
            </p:extLst>
          </p:nvPr>
        </p:nvGraphicFramePr>
        <p:xfrm>
          <a:off x="2506053" y="1908790"/>
          <a:ext cx="5641973" cy="3279776"/>
        </p:xfrm>
        <a:graphic>
          <a:graphicData uri="http://schemas.openxmlformats.org/presentationml/2006/ole">
            <p:oleObj spid="_x0000_s79024" name="CorelDRAW" r:id="rId3" imgW="7620000" imgH="4432300" progId="">
              <p:embed/>
            </p:oleObj>
          </a:graphicData>
        </a:graphic>
      </p:graphicFrame>
      <p:graphicFrame>
        <p:nvGraphicFramePr>
          <p:cNvPr id="20486" name="Object 6">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261CD38C-AAFC-4FD9-9540-F2E1A42FBF39}"/>
              </a:ext>
            </a:extLst>
          </p:cNvPr>
          <p:cNvGraphicFramePr>
            <a:graphicFrameLocks noChangeAspect="1"/>
          </p:cNvGraphicFramePr>
          <p:nvPr>
            <p:extLst>
              <p:ext uri="{D42A27DB-BD31-4B8C-83A1-F6EECF244321}">
                <p14:modId xmlns:p14="http://schemas.microsoft.com/office/powerpoint/2010/main" xmlns:p="http://schemas.openxmlformats.org/presentationml/2006/main" xmlns:r="http://schemas.openxmlformats.org/officeDocument/2006/relationships" xmlns:a="http://schemas.openxmlformats.org/drawingml/2006/main" xmlns="" val="4001876255"/>
              </p:ext>
            </p:extLst>
          </p:nvPr>
        </p:nvGraphicFramePr>
        <p:xfrm>
          <a:off x="4497648" y="2917227"/>
          <a:ext cx="4640978" cy="2701550"/>
        </p:xfrm>
        <a:graphic>
          <a:graphicData uri="http://schemas.openxmlformats.org/presentationml/2006/ole">
            <p:oleObj spid="_x0000_s79025" name="CorelDRAW" r:id="rId4" imgW="6108700" imgH="3556000" progId="">
              <p:embed/>
            </p:oleObj>
          </a:graphicData>
        </a:graphic>
      </p:graphicFrame>
      <p:graphicFrame>
        <p:nvGraphicFramePr>
          <p:cNvPr id="20487" name="Object 7">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426048EB-4792-453B-B408-8C03802FEB6F}"/>
              </a:ext>
            </a:extLst>
          </p:cNvPr>
          <p:cNvGraphicFramePr>
            <a:graphicFrameLocks noChangeAspect="1"/>
          </p:cNvGraphicFramePr>
          <p:nvPr>
            <p:extLst>
              <p:ext uri="{D42A27DB-BD31-4B8C-83A1-F6EECF244321}">
                <p14:modId xmlns:p14="http://schemas.microsoft.com/office/powerpoint/2010/main" xmlns:p="http://schemas.openxmlformats.org/presentationml/2006/main" xmlns:r="http://schemas.openxmlformats.org/officeDocument/2006/relationships" xmlns:a="http://schemas.openxmlformats.org/drawingml/2006/main" xmlns="" val="2062411683"/>
              </p:ext>
            </p:extLst>
          </p:nvPr>
        </p:nvGraphicFramePr>
        <p:xfrm>
          <a:off x="6323012" y="3962400"/>
          <a:ext cx="4193564" cy="2365989"/>
        </p:xfrm>
        <a:graphic>
          <a:graphicData uri="http://schemas.openxmlformats.org/presentationml/2006/ole">
            <p:oleObj spid="_x0000_s79026" name="CorelDRAW" r:id="rId5" imgW="4775200" imgH="2692400" progId="">
              <p:embed/>
            </p:oleObj>
          </a:graphicData>
        </a:graphic>
      </p:graphicFrame>
      <p:sp>
        <p:nvSpPr>
          <p:cNvPr id="2" name="Slide Number Placeholder 1">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E2B63956-66AA-49A8-91FA-A605A018888F}"/>
              </a:ext>
            </a:extLst>
          </p:cNvPr>
          <p:cNvSpPr>
            <a:spLocks noGrp="1"/>
          </p:cNvSpPr>
          <p:nvPr>
            <p:ph type="sldNum" sz="quarter" idx="11"/>
          </p:nvPr>
        </p:nvSpPr>
        <p:spPr/>
        <p:txBody>
          <a:bodyPr/>
          <a:lstStyle/>
          <a:p>
            <a:fld id="{F36C87F6-986D-49E6-AF40-1B3A1EE8064D}" type="slidenum">
              <a:rPr lang="en-US" sz="1600" smtClean="0"/>
              <a:pPr/>
              <a:t>8</a:t>
            </a:fld>
            <a:endParaRPr lang="en-US" sz="1600" dirty="0"/>
          </a:p>
        </p:txBody>
      </p:sp>
      <p:sp>
        <p:nvSpPr>
          <p:cNvPr id="3" name="Rectangle 2">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53D1F351-583C-436A-8773-3542095C9F50}"/>
              </a:ext>
            </a:extLst>
          </p:cNvPr>
          <p:cNvSpPr/>
          <p:nvPr/>
        </p:nvSpPr>
        <p:spPr>
          <a:xfrm rot="21186660">
            <a:off x="8846411" y="5974721"/>
            <a:ext cx="1908786" cy="261610"/>
          </a:xfrm>
          <a:prstGeom prst="rect">
            <a:avLst/>
          </a:prstGeom>
        </p:spPr>
        <p:txBody>
          <a:bodyPr wrap="square">
            <a:spAutoFit/>
          </a:bodyPr>
          <a:lstStyle/>
          <a:p>
            <a:pPr lvl="0"/>
            <a:r>
              <a:rPr lang="en-US" sz="1100" i="1" dirty="0">
                <a:solidFill>
                  <a:srgbClr val="0A0C0E"/>
                </a:solidFill>
                <a:latin typeface="Times New Roman" panose="02020603050405020304" pitchFamily="18" charset="0"/>
                <a:cs typeface="Times New Roman" panose="02020603050405020304" pitchFamily="18" charset="0"/>
              </a:rPr>
              <a:t>New Yorker Magazine</a:t>
            </a:r>
          </a:p>
        </p:txBody>
      </p:sp>
      <p:sp>
        <p:nvSpPr>
          <p:cNvPr id="4" name="TextBox 3">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C6C88D6C-62DA-4F0B-8F60-C614F358A4D6}"/>
              </a:ext>
            </a:extLst>
          </p:cNvPr>
          <p:cNvSpPr txBox="1"/>
          <p:nvPr/>
        </p:nvSpPr>
        <p:spPr>
          <a:xfrm>
            <a:off x="524193" y="4987092"/>
            <a:ext cx="2716155" cy="1754326"/>
          </a:xfrm>
          <a:prstGeom prst="rect">
            <a:avLst/>
          </a:prstGeom>
          <a:noFill/>
        </p:spPr>
        <p:txBody>
          <a:bodyPr wrap="square" rtlCol="0">
            <a:spAutoFit/>
          </a:bodyPr>
          <a:lstStyle/>
          <a:p>
            <a:pPr algn="ctr"/>
            <a:r>
              <a:rPr lang="en-US" dirty="0">
                <a:solidFill>
                  <a:srgbClr val="0A0C0E"/>
                </a:solidFill>
                <a:latin typeface="Times New Roman" panose="02020603050405020304" pitchFamily="18" charset="0"/>
                <a:cs typeface="Times New Roman" panose="02020603050405020304" pitchFamily="18" charset="0"/>
              </a:rPr>
              <a:t>Standard Market Drivers</a:t>
            </a:r>
          </a:p>
          <a:p>
            <a:pPr algn="ctr"/>
            <a:endParaRPr lang="en-US" dirty="0">
              <a:solidFill>
                <a:srgbClr val="0A0C0E"/>
              </a:solidFill>
              <a:latin typeface="Times New Roman" panose="02020603050405020304" pitchFamily="18" charset="0"/>
              <a:cs typeface="Times New Roman" panose="02020603050405020304" pitchFamily="18" charset="0"/>
            </a:endParaRPr>
          </a:p>
          <a:p>
            <a:pPr algn="ctr"/>
            <a:r>
              <a:rPr lang="en-US" dirty="0">
                <a:solidFill>
                  <a:srgbClr val="0A0C0E"/>
                </a:solidFill>
                <a:latin typeface="Times New Roman" panose="02020603050405020304" pitchFamily="18" charset="0"/>
                <a:cs typeface="Times New Roman" panose="02020603050405020304" pitchFamily="18" charset="0"/>
              </a:rPr>
              <a:t>Enabling Technology</a:t>
            </a:r>
          </a:p>
          <a:p>
            <a:pPr algn="ctr"/>
            <a:r>
              <a:rPr lang="en-US" dirty="0">
                <a:solidFill>
                  <a:srgbClr val="0A0C0E"/>
                </a:solidFill>
                <a:latin typeface="Times New Roman" panose="02020603050405020304" pitchFamily="18" charset="0"/>
                <a:cs typeface="Times New Roman" panose="02020603050405020304" pitchFamily="18" charset="0"/>
              </a:rPr>
              <a:t>Cost</a:t>
            </a:r>
          </a:p>
          <a:p>
            <a:pPr algn="ctr"/>
            <a:r>
              <a:rPr lang="en-US" dirty="0">
                <a:solidFill>
                  <a:srgbClr val="0A0C0E"/>
                </a:solidFill>
                <a:latin typeface="Times New Roman" panose="02020603050405020304" pitchFamily="18" charset="0"/>
                <a:cs typeface="Times New Roman" panose="02020603050405020304" pitchFamily="18" charset="0"/>
              </a:rPr>
              <a:t>Time to Market</a:t>
            </a:r>
          </a:p>
          <a:p>
            <a:pPr algn="ctr"/>
            <a:r>
              <a:rPr lang="en-US" dirty="0">
                <a:solidFill>
                  <a:srgbClr val="0A0C0E"/>
                </a:solidFill>
                <a:latin typeface="Times New Roman" panose="02020603050405020304" pitchFamily="18" charset="0"/>
                <a:cs typeface="Times New Roman" panose="02020603050405020304" pitchFamily="18" charset="0"/>
              </a:rPr>
              <a:t>Size, Weight and Power</a:t>
            </a:r>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1474090020"/>
      </p:ext>
    </p:extLst>
  </p:cSld>
  <p:clrMapOvr>
    <a:masterClrMapping/>
  </p:clrMapOvr>
  <mc:AlternateContent>
    <mc:Choice xmlns:mc="http://schemas.openxmlformats.org/markup-compatibility/2006" xmlns:p14="http://schemas.microsoft.com/office/powerpoint/2010/main" xmlns:p="http://schemas.openxmlformats.org/presentationml/2006/main" xmlns:r="http://schemas.openxmlformats.org/officeDocument/2006/relationships" xmlns:a="http://schemas.openxmlformats.org/drawingml/2006/main" xmlns="" Requires="p14">
      <p:transition spd="slow" p14:dur="2000"/>
    </mc:Choice>
    <mc:Fallback>
      <mp:transition xmlns:mp="http://schemas.microsoft.com/office/mac/powerpoint/2008/mai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1506"/>
                                        </p:tgtEl>
                                        <p:attrNameLst>
                                          <p:attrName>style.visibility</p:attrName>
                                        </p:attrNameLst>
                                      </p:cBhvr>
                                      <p:to>
                                        <p:strVal val="visible"/>
                                      </p:to>
                                    </p:set>
                                    <p:anim calcmode="lin" valueType="num">
                                      <p:cBhvr additive="base">
                                        <p:cTn id="7" dur="500" fill="hold"/>
                                        <p:tgtEl>
                                          <p:spTgt spid="21506"/>
                                        </p:tgtEl>
                                        <p:attrNameLst>
                                          <p:attrName>ppt_x</p:attrName>
                                        </p:attrNameLst>
                                      </p:cBhvr>
                                      <p:tavLst>
                                        <p:tav tm="0">
                                          <p:val>
                                            <p:strVal val="#ppt_x"/>
                                          </p:val>
                                        </p:tav>
                                        <p:tav tm="100000">
                                          <p:val>
                                            <p:strVal val="#ppt_x"/>
                                          </p:val>
                                        </p:tav>
                                      </p:tavLst>
                                    </p:anim>
                                    <p:anim calcmode="lin" valueType="num">
                                      <p:cBhvr additive="base">
                                        <p:cTn id="8" dur="500" fill="hold"/>
                                        <p:tgtEl>
                                          <p:spTgt spid="2150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20485"/>
                                        </p:tgtEl>
                                        <p:attrNameLst>
                                          <p:attrName>style.visibility</p:attrName>
                                        </p:attrNameLst>
                                      </p:cBhvr>
                                      <p:to>
                                        <p:strVal val="visible"/>
                                      </p:to>
                                    </p:set>
                                    <p:animEffect transition="in" filter="fade">
                                      <p:cBhvr>
                                        <p:cTn id="13" dur="2000"/>
                                        <p:tgtEl>
                                          <p:spTgt spid="20485"/>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10" presetClass="entr" presetSubtype="0" fill="hold" nodeType="clickEffect">
                                  <p:stCondLst>
                                    <p:cond delay="0"/>
                                  </p:stCondLst>
                                  <p:childTnLst>
                                    <p:set>
                                      <p:cBhvr>
                                        <p:cTn id="17" dur="1" fill="hold">
                                          <p:stCondLst>
                                            <p:cond delay="0"/>
                                          </p:stCondLst>
                                        </p:cTn>
                                        <p:tgtEl>
                                          <p:spTgt spid="20486"/>
                                        </p:tgtEl>
                                        <p:attrNameLst>
                                          <p:attrName>style.visibility</p:attrName>
                                        </p:attrNameLst>
                                      </p:cBhvr>
                                      <p:to>
                                        <p:strVal val="visible"/>
                                      </p:to>
                                    </p:set>
                                    <p:animEffect transition="in" filter="fade">
                                      <p:cBhvr>
                                        <p:cTn id="18" dur="2000"/>
                                        <p:tgtEl>
                                          <p:spTgt spid="20486"/>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10" presetClass="entr" presetSubtype="0" fill="hold" nodeType="clickEffect">
                                  <p:stCondLst>
                                    <p:cond delay="0"/>
                                  </p:stCondLst>
                                  <p:childTnLst>
                                    <p:set>
                                      <p:cBhvr>
                                        <p:cTn id="22" dur="1" fill="hold">
                                          <p:stCondLst>
                                            <p:cond delay="0"/>
                                          </p:stCondLst>
                                        </p:cTn>
                                        <p:tgtEl>
                                          <p:spTgt spid="20487"/>
                                        </p:tgtEl>
                                        <p:attrNameLst>
                                          <p:attrName>style.visibility</p:attrName>
                                        </p:attrNameLst>
                                      </p:cBhvr>
                                      <p:to>
                                        <p:strVal val="visible"/>
                                      </p:to>
                                    </p:set>
                                    <p:animEffect transition="in" filter="fade">
                                      <p:cBhvr>
                                        <p:cTn id="23" dur="2000"/>
                                        <p:tgtEl>
                                          <p:spTgt spid="20487"/>
                                        </p:tgtEl>
                                      </p:cBhvr>
                                    </p:animEffect>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grpId="0" nodeType="clickEffect">
                                  <p:stCondLst>
                                    <p:cond delay="0"/>
                                  </p:stCondLst>
                                  <p:childTnLst>
                                    <p:set>
                                      <p:cBhvr>
                                        <p:cTn id="27" dur="1" fill="hold">
                                          <p:stCondLst>
                                            <p:cond delay="0"/>
                                          </p:stCondLst>
                                        </p:cTn>
                                        <p:tgtEl>
                                          <p:spTgt spid="3"/>
                                        </p:tgtEl>
                                        <p:attrNameLst>
                                          <p:attrName>style.visibility</p:attrName>
                                        </p:attrNameLst>
                                      </p:cBhvr>
                                      <p:to>
                                        <p:strVal val="visible"/>
                                      </p:to>
                                    </p:set>
                                    <p:anim calcmode="lin" valueType="num">
                                      <p:cBhvr additive="base">
                                        <p:cTn id="28" dur="500" fill="hold"/>
                                        <p:tgtEl>
                                          <p:spTgt spid="3"/>
                                        </p:tgtEl>
                                        <p:attrNameLst>
                                          <p:attrName>ppt_x</p:attrName>
                                        </p:attrNameLst>
                                      </p:cBhvr>
                                      <p:tavLst>
                                        <p:tav tm="0">
                                          <p:val>
                                            <p:strVal val="#ppt_x"/>
                                          </p:val>
                                        </p:tav>
                                        <p:tav tm="100000">
                                          <p:val>
                                            <p:strVal val="#ppt_x"/>
                                          </p:val>
                                        </p:tav>
                                      </p:tavLst>
                                    </p:anim>
                                    <p:anim calcmode="lin" valueType="num">
                                      <p:cBhvr additive="base">
                                        <p:cTn id="29"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nodeType="clickEffect">
                                  <p:stCondLst>
                                    <p:cond delay="0"/>
                                  </p:stCondLst>
                                  <p:childTnLst>
                                    <p:set>
                                      <p:cBhvr>
                                        <p:cTn id="33" dur="1" fill="hold">
                                          <p:stCondLst>
                                            <p:cond delay="0"/>
                                          </p:stCondLst>
                                        </p:cTn>
                                        <p:tgtEl>
                                          <p:spTgt spid="4">
                                            <p:txEl>
                                              <p:pRg st="0" end="0"/>
                                            </p:txEl>
                                          </p:spTgt>
                                        </p:tgtEl>
                                        <p:attrNameLst>
                                          <p:attrName>style.visibility</p:attrName>
                                        </p:attrNameLst>
                                      </p:cBhvr>
                                      <p:to>
                                        <p:strVal val="visible"/>
                                      </p:to>
                                    </p:set>
                                    <p:animEffect transition="in" filter="fade">
                                      <p:cBhvr>
                                        <p:cTn id="34" dur="1000"/>
                                        <p:tgtEl>
                                          <p:spTgt spid="4">
                                            <p:txEl>
                                              <p:pRg st="0" end="0"/>
                                            </p:txEl>
                                          </p:spTgt>
                                        </p:tgtEl>
                                      </p:cBhvr>
                                    </p:animEffect>
                                    <p:anim calcmode="lin" valueType="num">
                                      <p:cBhvr>
                                        <p:cTn id="35"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36" dur="1000" fill="hold"/>
                                        <p:tgtEl>
                                          <p:spTgt spid="4">
                                            <p:txEl>
                                              <p:pRg st="0" end="0"/>
                                            </p:txEl>
                                          </p:spTgt>
                                        </p:tgtEl>
                                        <p:attrNameLst>
                                          <p:attrName>ppt_y</p:attrName>
                                        </p:attrNameLst>
                                      </p:cBhvr>
                                      <p:tavLst>
                                        <p:tav tm="0">
                                          <p:val>
                                            <p:strVal val="#ppt_y+.1"/>
                                          </p:val>
                                        </p:tav>
                                        <p:tav tm="100000">
                                          <p:val>
                                            <p:strVal val="#ppt_y"/>
                                          </p:val>
                                        </p:tav>
                                      </p:tavLst>
                                    </p:anim>
                                  </p:childTnLst>
                                </p:cTn>
                              </p:par>
                              <p:par>
                                <p:cTn id="37" presetID="42" presetClass="entr" presetSubtype="0" fill="hold" nodeType="withEffect">
                                  <p:stCondLst>
                                    <p:cond delay="0"/>
                                  </p:stCondLst>
                                  <p:childTnLst>
                                    <p:set>
                                      <p:cBhvr>
                                        <p:cTn id="38" dur="1" fill="hold">
                                          <p:stCondLst>
                                            <p:cond delay="0"/>
                                          </p:stCondLst>
                                        </p:cTn>
                                        <p:tgtEl>
                                          <p:spTgt spid="4">
                                            <p:txEl>
                                              <p:pRg st="2" end="2"/>
                                            </p:txEl>
                                          </p:spTgt>
                                        </p:tgtEl>
                                        <p:attrNameLst>
                                          <p:attrName>style.visibility</p:attrName>
                                        </p:attrNameLst>
                                      </p:cBhvr>
                                      <p:to>
                                        <p:strVal val="visible"/>
                                      </p:to>
                                    </p:set>
                                    <p:animEffect transition="in" filter="fade">
                                      <p:cBhvr>
                                        <p:cTn id="39" dur="1000"/>
                                        <p:tgtEl>
                                          <p:spTgt spid="4">
                                            <p:txEl>
                                              <p:pRg st="2" end="2"/>
                                            </p:txEl>
                                          </p:spTgt>
                                        </p:tgtEl>
                                      </p:cBhvr>
                                    </p:animEffect>
                                    <p:anim calcmode="lin" valueType="num">
                                      <p:cBhvr>
                                        <p:cTn id="40"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41" dur="1000" fill="hold"/>
                                        <p:tgtEl>
                                          <p:spTgt spid="4">
                                            <p:txEl>
                                              <p:pRg st="2" end="2"/>
                                            </p:txEl>
                                          </p:spTgt>
                                        </p:tgtEl>
                                        <p:attrNameLst>
                                          <p:attrName>ppt_y</p:attrName>
                                        </p:attrNameLst>
                                      </p:cBhvr>
                                      <p:tavLst>
                                        <p:tav tm="0">
                                          <p:val>
                                            <p:strVal val="#ppt_y+.1"/>
                                          </p:val>
                                        </p:tav>
                                        <p:tav tm="100000">
                                          <p:val>
                                            <p:strVal val="#ppt_y"/>
                                          </p:val>
                                        </p:tav>
                                      </p:tavLst>
                                    </p:anim>
                                  </p:childTnLst>
                                </p:cTn>
                              </p:par>
                              <p:par>
                                <p:cTn id="42" presetID="42" presetClass="entr" presetSubtype="0" fill="hold" nodeType="withEffect">
                                  <p:stCondLst>
                                    <p:cond delay="0"/>
                                  </p:stCondLst>
                                  <p:childTnLst>
                                    <p:set>
                                      <p:cBhvr>
                                        <p:cTn id="43" dur="1" fill="hold">
                                          <p:stCondLst>
                                            <p:cond delay="0"/>
                                          </p:stCondLst>
                                        </p:cTn>
                                        <p:tgtEl>
                                          <p:spTgt spid="4">
                                            <p:txEl>
                                              <p:pRg st="3" end="3"/>
                                            </p:txEl>
                                          </p:spTgt>
                                        </p:tgtEl>
                                        <p:attrNameLst>
                                          <p:attrName>style.visibility</p:attrName>
                                        </p:attrNameLst>
                                      </p:cBhvr>
                                      <p:to>
                                        <p:strVal val="visible"/>
                                      </p:to>
                                    </p:set>
                                    <p:animEffect transition="in" filter="fade">
                                      <p:cBhvr>
                                        <p:cTn id="44" dur="1000"/>
                                        <p:tgtEl>
                                          <p:spTgt spid="4">
                                            <p:txEl>
                                              <p:pRg st="3" end="3"/>
                                            </p:txEl>
                                          </p:spTgt>
                                        </p:tgtEl>
                                      </p:cBhvr>
                                    </p:animEffect>
                                    <p:anim calcmode="lin" valueType="num">
                                      <p:cBhvr>
                                        <p:cTn id="45" dur="10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46" dur="1000" fill="hold"/>
                                        <p:tgtEl>
                                          <p:spTgt spid="4">
                                            <p:txEl>
                                              <p:pRg st="3" end="3"/>
                                            </p:txEl>
                                          </p:spTgt>
                                        </p:tgtEl>
                                        <p:attrNameLst>
                                          <p:attrName>ppt_y</p:attrName>
                                        </p:attrNameLst>
                                      </p:cBhvr>
                                      <p:tavLst>
                                        <p:tav tm="0">
                                          <p:val>
                                            <p:strVal val="#ppt_y+.1"/>
                                          </p:val>
                                        </p:tav>
                                        <p:tav tm="100000">
                                          <p:val>
                                            <p:strVal val="#ppt_y"/>
                                          </p:val>
                                        </p:tav>
                                      </p:tavLst>
                                    </p:anim>
                                  </p:childTnLst>
                                </p:cTn>
                              </p:par>
                              <p:par>
                                <p:cTn id="47" presetID="42" presetClass="entr" presetSubtype="0" fill="hold" nodeType="withEffect">
                                  <p:stCondLst>
                                    <p:cond delay="0"/>
                                  </p:stCondLst>
                                  <p:childTnLst>
                                    <p:set>
                                      <p:cBhvr>
                                        <p:cTn id="48" dur="1" fill="hold">
                                          <p:stCondLst>
                                            <p:cond delay="0"/>
                                          </p:stCondLst>
                                        </p:cTn>
                                        <p:tgtEl>
                                          <p:spTgt spid="4">
                                            <p:txEl>
                                              <p:pRg st="4" end="4"/>
                                            </p:txEl>
                                          </p:spTgt>
                                        </p:tgtEl>
                                        <p:attrNameLst>
                                          <p:attrName>style.visibility</p:attrName>
                                        </p:attrNameLst>
                                      </p:cBhvr>
                                      <p:to>
                                        <p:strVal val="visible"/>
                                      </p:to>
                                    </p:set>
                                    <p:animEffect transition="in" filter="fade">
                                      <p:cBhvr>
                                        <p:cTn id="49" dur="1000"/>
                                        <p:tgtEl>
                                          <p:spTgt spid="4">
                                            <p:txEl>
                                              <p:pRg st="4" end="4"/>
                                            </p:txEl>
                                          </p:spTgt>
                                        </p:tgtEl>
                                      </p:cBhvr>
                                    </p:animEffect>
                                    <p:anim calcmode="lin" valueType="num">
                                      <p:cBhvr>
                                        <p:cTn id="50" dur="1000" fill="hold"/>
                                        <p:tgtEl>
                                          <p:spTgt spid="4">
                                            <p:txEl>
                                              <p:pRg st="4" end="4"/>
                                            </p:txEl>
                                          </p:spTgt>
                                        </p:tgtEl>
                                        <p:attrNameLst>
                                          <p:attrName>ppt_x</p:attrName>
                                        </p:attrNameLst>
                                      </p:cBhvr>
                                      <p:tavLst>
                                        <p:tav tm="0">
                                          <p:val>
                                            <p:strVal val="#ppt_x"/>
                                          </p:val>
                                        </p:tav>
                                        <p:tav tm="100000">
                                          <p:val>
                                            <p:strVal val="#ppt_x"/>
                                          </p:val>
                                        </p:tav>
                                      </p:tavLst>
                                    </p:anim>
                                    <p:anim calcmode="lin" valueType="num">
                                      <p:cBhvr>
                                        <p:cTn id="51" dur="1000" fill="hold"/>
                                        <p:tgtEl>
                                          <p:spTgt spid="4">
                                            <p:txEl>
                                              <p:pRg st="4" end="4"/>
                                            </p:txEl>
                                          </p:spTgt>
                                        </p:tgtEl>
                                        <p:attrNameLst>
                                          <p:attrName>ppt_y</p:attrName>
                                        </p:attrNameLst>
                                      </p:cBhvr>
                                      <p:tavLst>
                                        <p:tav tm="0">
                                          <p:val>
                                            <p:strVal val="#ppt_y+.1"/>
                                          </p:val>
                                        </p:tav>
                                        <p:tav tm="100000">
                                          <p:val>
                                            <p:strVal val="#ppt_y"/>
                                          </p:val>
                                        </p:tav>
                                      </p:tavLst>
                                    </p:anim>
                                  </p:childTnLst>
                                </p:cTn>
                              </p:par>
                              <p:par>
                                <p:cTn id="52" presetID="42" presetClass="entr" presetSubtype="0" fill="hold" nodeType="withEffect">
                                  <p:stCondLst>
                                    <p:cond delay="0"/>
                                  </p:stCondLst>
                                  <p:childTnLst>
                                    <p:set>
                                      <p:cBhvr>
                                        <p:cTn id="53" dur="1" fill="hold">
                                          <p:stCondLst>
                                            <p:cond delay="0"/>
                                          </p:stCondLst>
                                        </p:cTn>
                                        <p:tgtEl>
                                          <p:spTgt spid="4">
                                            <p:txEl>
                                              <p:pRg st="5" end="5"/>
                                            </p:txEl>
                                          </p:spTgt>
                                        </p:tgtEl>
                                        <p:attrNameLst>
                                          <p:attrName>style.visibility</p:attrName>
                                        </p:attrNameLst>
                                      </p:cBhvr>
                                      <p:to>
                                        <p:strVal val="visible"/>
                                      </p:to>
                                    </p:set>
                                    <p:animEffect transition="in" filter="fade">
                                      <p:cBhvr>
                                        <p:cTn id="54" dur="1000"/>
                                        <p:tgtEl>
                                          <p:spTgt spid="4">
                                            <p:txEl>
                                              <p:pRg st="5" end="5"/>
                                            </p:txEl>
                                          </p:spTgt>
                                        </p:tgtEl>
                                      </p:cBhvr>
                                    </p:animEffect>
                                    <p:anim calcmode="lin" valueType="num">
                                      <p:cBhvr>
                                        <p:cTn id="55" dur="1000" fill="hold"/>
                                        <p:tgtEl>
                                          <p:spTgt spid="4">
                                            <p:txEl>
                                              <p:pRg st="5" end="5"/>
                                            </p:txEl>
                                          </p:spTgt>
                                        </p:tgtEl>
                                        <p:attrNameLst>
                                          <p:attrName>ppt_x</p:attrName>
                                        </p:attrNameLst>
                                      </p:cBhvr>
                                      <p:tavLst>
                                        <p:tav tm="0">
                                          <p:val>
                                            <p:strVal val="#ppt_x"/>
                                          </p:val>
                                        </p:tav>
                                        <p:tav tm="100000">
                                          <p:val>
                                            <p:strVal val="#ppt_x"/>
                                          </p:val>
                                        </p:tav>
                                      </p:tavLst>
                                    </p:anim>
                                    <p:anim calcmode="lin" valueType="num">
                                      <p:cBhvr>
                                        <p:cTn id="56" dur="1000" fill="hold"/>
                                        <p:tgtEl>
                                          <p:spTgt spid="4">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06" grpId="0"/>
      <p:bldP spid="3" grpId="0"/>
    </p:bldLst>
  </p:timing>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AEA6DCEA-2676-4B75-9065-1C4032E61A86}"/>
              </a:ext>
            </a:extLst>
          </p:cNvPr>
          <p:cNvSpPr>
            <a:spLocks noGrp="1"/>
          </p:cNvSpPr>
          <p:nvPr>
            <p:ph type="sldNum" sz="quarter" idx="11"/>
          </p:nvPr>
        </p:nvSpPr>
        <p:spPr/>
        <p:txBody>
          <a:bodyPr/>
          <a:lstStyle/>
          <a:p>
            <a:fld id="{F36C87F6-986D-49E6-AF40-1B3A1EE8064D}" type="slidenum">
              <a:rPr lang="en-US" smtClean="0"/>
              <a:pPr/>
              <a:t>80</a:t>
            </a:fld>
            <a:endParaRPr lang="en-US"/>
          </a:p>
        </p:txBody>
      </p:sp>
      <p:pic>
        <p:nvPicPr>
          <p:cNvPr id="3" name="Picture 2">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84BC4C6F-A213-4214-AA24-ECCF52D24049}"/>
              </a:ext>
            </a:extLst>
          </p:cNvPr>
          <p:cNvPicPr/>
          <p:nvPr/>
        </p:nvPicPr>
        <p:blipFill>
          <a:blip r:embed="rId2">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rcRect/>
          <a:stretch>
            <a:fillRect/>
          </a:stretch>
        </p:blipFill>
        <p:spPr bwMode="auto">
          <a:xfrm>
            <a:off x="303211" y="0"/>
            <a:ext cx="11885613" cy="6858000"/>
          </a:xfrm>
          <a:prstGeom prst="rect">
            <a:avLst/>
          </a:prstGeom>
          <a:noFill/>
          <a:ln>
            <a:noFill/>
          </a:ln>
        </p:spPr>
      </p:pic>
      <p:sp>
        <p:nvSpPr>
          <p:cNvPr id="4" name="TextBox 3">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F116B903-C988-4257-8969-9E940E986FE8}"/>
              </a:ext>
            </a:extLst>
          </p:cNvPr>
          <p:cNvSpPr txBox="1"/>
          <p:nvPr/>
        </p:nvSpPr>
        <p:spPr>
          <a:xfrm>
            <a:off x="7682781" y="457200"/>
            <a:ext cx="4038285" cy="923330"/>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Compare Time Windows of Gaussian</a:t>
            </a:r>
          </a:p>
          <a:p>
            <a:r>
              <a:rPr lang="en-US" dirty="0">
                <a:latin typeface="Times New Roman" panose="02020603050405020304" pitchFamily="18" charset="0"/>
                <a:cs typeface="Times New Roman" panose="02020603050405020304" pitchFamily="18" charset="0"/>
              </a:rPr>
              <a:t>And Optimum T-BW Windows that</a:t>
            </a:r>
          </a:p>
          <a:p>
            <a:r>
              <a:rPr lang="en-US" dirty="0">
                <a:latin typeface="Times New Roman" panose="02020603050405020304" pitchFamily="18" charset="0"/>
                <a:cs typeface="Times New Roman" panose="02020603050405020304" pitchFamily="18" charset="0"/>
              </a:rPr>
              <a:t>Have -100 dB Maximum Sidelobe Levels</a:t>
            </a:r>
          </a:p>
        </p:txBody>
      </p:sp>
      <p:sp>
        <p:nvSpPr>
          <p:cNvPr id="5" name="Rectangle 4">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55C989B2-F4F9-4761-8851-FC3FD4101C93}"/>
              </a:ext>
            </a:extLst>
          </p:cNvPr>
          <p:cNvSpPr/>
          <p:nvPr/>
        </p:nvSpPr>
        <p:spPr>
          <a:xfrm>
            <a:off x="1217612" y="4419600"/>
            <a:ext cx="6092825" cy="1200329"/>
          </a:xfrm>
          <a:prstGeom prst="rect">
            <a:avLst/>
          </a:prstGeom>
        </p:spPr>
        <p:txBody>
          <a:bodyPr>
            <a:spAutoFit/>
          </a:bodyPr>
          <a:lstStyle/>
          <a:p>
            <a:r>
              <a:rPr lang="en-US" dirty="0">
                <a:latin typeface="Times New Roman" panose="02020603050405020304" pitchFamily="18" charset="0"/>
                <a:cs typeface="Times New Roman" panose="02020603050405020304" pitchFamily="18" charset="0"/>
              </a:rPr>
              <a:t>Compare Spectral Main Lobe</a:t>
            </a:r>
          </a:p>
          <a:p>
            <a:r>
              <a:rPr lang="en-US" dirty="0">
                <a:latin typeface="Times New Roman" panose="02020603050405020304" pitchFamily="18" charset="0"/>
                <a:cs typeface="Times New Roman" panose="02020603050405020304" pitchFamily="18" charset="0"/>
              </a:rPr>
              <a:t>Bandwidths of Gaussian Window</a:t>
            </a:r>
          </a:p>
          <a:p>
            <a:r>
              <a:rPr lang="en-US" dirty="0">
                <a:latin typeface="Times New Roman" panose="02020603050405020304" pitchFamily="18" charset="0"/>
                <a:cs typeface="Times New Roman" panose="02020603050405020304" pitchFamily="18" charset="0"/>
              </a:rPr>
              <a:t>And Optimum T-BW Windows that</a:t>
            </a:r>
          </a:p>
          <a:p>
            <a:r>
              <a:rPr lang="en-US" dirty="0">
                <a:latin typeface="Times New Roman" panose="02020603050405020304" pitchFamily="18" charset="0"/>
                <a:cs typeface="Times New Roman" panose="02020603050405020304" pitchFamily="18" charset="0"/>
              </a:rPr>
              <a:t>Have -100 dB Maximum Sidelobe Levels</a:t>
            </a:r>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1030210101"/>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23886" y="1787"/>
            <a:ext cx="11885612" cy="6856213"/>
          </a:xfrm>
          <a:prstGeom prst="rect">
            <a:avLst/>
          </a:prstGeom>
          <a:solidFill>
            <a:schemeClr val="bg1"/>
          </a:solidFill>
        </p:spPr>
      </p:pic>
      <p:sp>
        <p:nvSpPr>
          <p:cNvPr id="3" name="TextBox 2">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BCF007C6-E04D-42B0-AF04-CC6C2AB0F147}"/>
              </a:ext>
            </a:extLst>
          </p:cNvPr>
          <p:cNvSpPr txBox="1"/>
          <p:nvPr/>
        </p:nvSpPr>
        <p:spPr>
          <a:xfrm>
            <a:off x="7313612" y="609600"/>
            <a:ext cx="4741209" cy="923330"/>
          </a:xfrm>
          <a:prstGeom prst="rect">
            <a:avLst/>
          </a:prstGeom>
          <a:noFill/>
        </p:spPr>
        <p:txBody>
          <a:bodyPr wrap="square" rtlCol="0">
            <a:spAutoFit/>
          </a:bodyPr>
          <a:lstStyle/>
          <a:p>
            <a:r>
              <a:rPr lang="en-US" dirty="0"/>
              <a:t>Spectrum of Gaussian Window Resolving Position and Amplitude of two tones Separated by 6-bins with amplitude ratio 1-to-0.0001 </a:t>
            </a:r>
          </a:p>
        </p:txBody>
      </p:sp>
      <p:sp>
        <p:nvSpPr>
          <p:cNvPr id="4" name="Rectangle 3">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57561288-2CF6-460F-BEB3-7A15668686B8}"/>
              </a:ext>
            </a:extLst>
          </p:cNvPr>
          <p:cNvSpPr/>
          <p:nvPr/>
        </p:nvSpPr>
        <p:spPr>
          <a:xfrm>
            <a:off x="6780212" y="3810000"/>
            <a:ext cx="6092825" cy="923330"/>
          </a:xfrm>
          <a:prstGeom prst="rect">
            <a:avLst/>
          </a:prstGeom>
        </p:spPr>
        <p:txBody>
          <a:bodyPr>
            <a:spAutoFit/>
          </a:bodyPr>
          <a:lstStyle/>
          <a:p>
            <a:pPr lvl="0"/>
            <a:r>
              <a:rPr lang="en-US" dirty="0">
                <a:solidFill>
                  <a:srgbClr val="4D5B6B"/>
                </a:solidFill>
              </a:rPr>
              <a:t>Spectrum of 1/f Stopband Remez Window Resolving</a:t>
            </a:r>
          </a:p>
          <a:p>
            <a:pPr lvl="0"/>
            <a:r>
              <a:rPr lang="en-US" dirty="0">
                <a:solidFill>
                  <a:srgbClr val="4D5B6B"/>
                </a:solidFill>
              </a:rPr>
              <a:t>Position and Amplitude of two tones Separated by </a:t>
            </a:r>
          </a:p>
          <a:p>
            <a:pPr lvl="0"/>
            <a:r>
              <a:rPr lang="en-US" dirty="0">
                <a:solidFill>
                  <a:srgbClr val="4D5B6B"/>
                </a:solidFill>
              </a:rPr>
              <a:t>6-bins with amplitude ratio 1-to-0.0001 </a:t>
            </a:r>
          </a:p>
        </p:txBody>
      </p:sp>
      <p:sp>
        <p:nvSpPr>
          <p:cNvPr id="5" name="Rectangle 4">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E074BBFD-7AB0-46A8-B016-836964A83DBB}"/>
              </a:ext>
            </a:extLst>
          </p:cNvPr>
          <p:cNvSpPr/>
          <p:nvPr/>
        </p:nvSpPr>
        <p:spPr>
          <a:xfrm>
            <a:off x="7999412" y="1533824"/>
            <a:ext cx="1684804" cy="37207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52783FA5-E433-4727-8A49-2C3745EE419D}"/>
              </a:ext>
            </a:extLst>
          </p:cNvPr>
          <p:cNvSpPr txBox="1"/>
          <p:nvPr/>
        </p:nvSpPr>
        <p:spPr>
          <a:xfrm>
            <a:off x="7933157" y="1548917"/>
            <a:ext cx="1893467" cy="369332"/>
          </a:xfrm>
          <a:prstGeom prst="rect">
            <a:avLst/>
          </a:prstGeom>
          <a:noFill/>
        </p:spPr>
        <p:txBody>
          <a:bodyPr wrap="none" rtlCol="0">
            <a:spAutoFit/>
          </a:bodyPr>
          <a:lstStyle/>
          <a:p>
            <a:r>
              <a:rPr lang="en-US" dirty="0"/>
              <a:t>A2= 0.0001, f2=16</a:t>
            </a:r>
          </a:p>
        </p:txBody>
      </p:sp>
      <p:sp>
        <p:nvSpPr>
          <p:cNvPr id="7" name="Rectangle 6">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A51BF45F-4391-46E4-BA48-42F07D47F286}"/>
              </a:ext>
            </a:extLst>
          </p:cNvPr>
          <p:cNvSpPr/>
          <p:nvPr/>
        </p:nvSpPr>
        <p:spPr>
          <a:xfrm>
            <a:off x="5408612" y="1685330"/>
            <a:ext cx="1600200" cy="22056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en-US" dirty="0">
                <a:solidFill>
                  <a:srgbClr val="4D5B6B"/>
                </a:solidFill>
              </a:rPr>
              <a:t>A1= 1, f1=10</a:t>
            </a:r>
          </a:p>
        </p:txBody>
      </p:sp>
      <p:sp>
        <p:nvSpPr>
          <p:cNvPr id="8" name="Rectangle 7">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98D67C83-95EA-4EBA-B23C-A532DE4E82A5}"/>
              </a:ext>
            </a:extLst>
          </p:cNvPr>
          <p:cNvSpPr/>
          <p:nvPr/>
        </p:nvSpPr>
        <p:spPr>
          <a:xfrm>
            <a:off x="5332412" y="4876800"/>
            <a:ext cx="1524000" cy="381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DE9598A0-8301-45DD-98A8-B8AA281F241A}"/>
              </a:ext>
            </a:extLst>
          </p:cNvPr>
          <p:cNvSpPr/>
          <p:nvPr/>
        </p:nvSpPr>
        <p:spPr>
          <a:xfrm>
            <a:off x="5332412" y="4692134"/>
            <a:ext cx="1367682" cy="369332"/>
          </a:xfrm>
          <a:prstGeom prst="rect">
            <a:avLst/>
          </a:prstGeom>
        </p:spPr>
        <p:txBody>
          <a:bodyPr wrap="none">
            <a:spAutoFit/>
          </a:bodyPr>
          <a:lstStyle/>
          <a:p>
            <a:pPr lvl="0"/>
            <a:r>
              <a:rPr lang="en-US" dirty="0">
                <a:solidFill>
                  <a:srgbClr val="4D5B6B"/>
                </a:solidFill>
              </a:rPr>
              <a:t>A1= 1, f1=10</a:t>
            </a:r>
          </a:p>
        </p:txBody>
      </p:sp>
      <p:sp>
        <p:nvSpPr>
          <p:cNvPr id="10" name="Rectangle 9">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C1DFAB99-6FDE-4DB3-BDCA-B3FCBDBA3F91}"/>
              </a:ext>
            </a:extLst>
          </p:cNvPr>
          <p:cNvSpPr/>
          <p:nvPr/>
        </p:nvSpPr>
        <p:spPr>
          <a:xfrm>
            <a:off x="7999412" y="4876800"/>
            <a:ext cx="1684804" cy="381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956A58F6-B3CE-43CB-AA57-41A9802563A9}"/>
              </a:ext>
            </a:extLst>
          </p:cNvPr>
          <p:cNvSpPr/>
          <p:nvPr/>
        </p:nvSpPr>
        <p:spPr>
          <a:xfrm>
            <a:off x="7895080" y="4888468"/>
            <a:ext cx="1893467" cy="369332"/>
          </a:xfrm>
          <a:prstGeom prst="rect">
            <a:avLst/>
          </a:prstGeom>
        </p:spPr>
        <p:txBody>
          <a:bodyPr wrap="none">
            <a:spAutoFit/>
          </a:bodyPr>
          <a:lstStyle/>
          <a:p>
            <a:pPr lvl="0"/>
            <a:r>
              <a:rPr lang="en-US" dirty="0">
                <a:solidFill>
                  <a:srgbClr val="4D5B6B"/>
                </a:solidFill>
              </a:rPr>
              <a:t>A2= 0.0001, f2=16</a:t>
            </a:r>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212679816"/>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AC554DBD-F783-4AE1-9901-D26F7A5B33DE}"/>
              </a:ext>
            </a:extLst>
          </p:cNvPr>
          <p:cNvSpPr>
            <a:spLocks noGrp="1"/>
          </p:cNvSpPr>
          <p:nvPr>
            <p:ph type="sldNum" sz="quarter" idx="11"/>
          </p:nvPr>
        </p:nvSpPr>
        <p:spPr/>
        <p:txBody>
          <a:bodyPr/>
          <a:lstStyle/>
          <a:p>
            <a:fld id="{F36C87F6-986D-49E6-AF40-1B3A1EE8064D}" type="slidenum">
              <a:rPr lang="en-US" smtClean="0"/>
              <a:pPr/>
              <a:t>82</a:t>
            </a:fld>
            <a:endParaRPr lang="en-US"/>
          </a:p>
        </p:txBody>
      </p:sp>
      <p:sp>
        <p:nvSpPr>
          <p:cNvPr id="5" name="TextBox 4">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A03FAB71-74E7-4E64-979E-30B3E459AD38}"/>
              </a:ext>
            </a:extLst>
          </p:cNvPr>
          <p:cNvSpPr txBox="1"/>
          <p:nvPr/>
        </p:nvSpPr>
        <p:spPr>
          <a:xfrm>
            <a:off x="4265612" y="1219200"/>
            <a:ext cx="4084195" cy="584775"/>
          </a:xfrm>
          <a:prstGeom prst="rect">
            <a:avLst/>
          </a:prstGeom>
          <a:noFill/>
        </p:spPr>
        <p:txBody>
          <a:bodyPr wrap="none" rtlCol="0">
            <a:spAutoFit/>
          </a:bodyPr>
          <a:lstStyle/>
          <a:p>
            <a:r>
              <a:rPr lang="en-US" sz="3200" dirty="0">
                <a:latin typeface="Times New Roman" panose="02020603050405020304" pitchFamily="18" charset="0"/>
                <a:cs typeface="Times New Roman" panose="02020603050405020304" pitchFamily="18" charset="0"/>
              </a:rPr>
              <a:t>RECOMMENDATION</a:t>
            </a:r>
          </a:p>
        </p:txBody>
      </p:sp>
      <p:sp>
        <p:nvSpPr>
          <p:cNvPr id="6" name="TextBox 5">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5A1247F5-347F-468E-9EEF-8FAD885DF18F}"/>
              </a:ext>
            </a:extLst>
          </p:cNvPr>
          <p:cNvSpPr txBox="1"/>
          <p:nvPr/>
        </p:nvSpPr>
        <p:spPr>
          <a:xfrm>
            <a:off x="1847049" y="2438400"/>
            <a:ext cx="9315563" cy="3785652"/>
          </a:xfrm>
          <a:prstGeom prst="rect">
            <a:avLst/>
          </a:prstGeom>
          <a:noFill/>
        </p:spPr>
        <p:txBody>
          <a:bodyPr wrap="none" rtlCol="0">
            <a:spAutoFit/>
          </a:bodyPr>
          <a:lstStyle/>
          <a:p>
            <a:pPr algn="ctr"/>
            <a:r>
              <a:rPr lang="en-US" sz="2400" dirty="0">
                <a:latin typeface="Times New Roman" panose="02020603050405020304" pitchFamily="18" charset="0"/>
                <a:cs typeface="Times New Roman" panose="02020603050405020304" pitchFamily="18" charset="0"/>
              </a:rPr>
              <a:t>For High Performance Radios</a:t>
            </a:r>
          </a:p>
          <a:p>
            <a:pPr algn="ctr"/>
            <a:endParaRPr lang="en-US" sz="2400" dirty="0">
              <a:latin typeface="Times New Roman" panose="02020603050405020304" pitchFamily="18" charset="0"/>
              <a:cs typeface="Times New Roman" panose="02020603050405020304" pitchFamily="18" charset="0"/>
            </a:endParaRPr>
          </a:p>
          <a:p>
            <a:pPr algn="ctr"/>
            <a:r>
              <a:rPr lang="en-US" sz="2400" dirty="0">
                <a:latin typeface="Times New Roman" panose="02020603050405020304" pitchFamily="18" charset="0"/>
                <a:cs typeface="Times New Roman" panose="02020603050405020304" pitchFamily="18" charset="0"/>
              </a:rPr>
              <a:t>Never Use a Gaussian Window to Obtain Time Frequency Localization</a:t>
            </a:r>
          </a:p>
          <a:p>
            <a:pPr algn="ctr"/>
            <a:endParaRPr lang="en-US" sz="2400" dirty="0">
              <a:latin typeface="Times New Roman" panose="02020603050405020304" pitchFamily="18" charset="0"/>
              <a:cs typeface="Times New Roman" panose="02020603050405020304" pitchFamily="18" charset="0"/>
            </a:endParaRPr>
          </a:p>
          <a:p>
            <a:pPr algn="ctr"/>
            <a:r>
              <a:rPr lang="en-US" sz="2400" dirty="0">
                <a:latin typeface="Times New Roman" panose="02020603050405020304" pitchFamily="18" charset="0"/>
                <a:cs typeface="Times New Roman" panose="02020603050405020304" pitchFamily="18" charset="0"/>
              </a:rPr>
              <a:t>Consider Use of</a:t>
            </a:r>
          </a:p>
          <a:p>
            <a:pPr algn="ctr"/>
            <a:endParaRPr lang="en-US" sz="2400" dirty="0">
              <a:latin typeface="Times New Roman" panose="02020603050405020304" pitchFamily="18" charset="0"/>
              <a:cs typeface="Times New Roman" panose="02020603050405020304" pitchFamily="18" charset="0"/>
            </a:endParaRPr>
          </a:p>
          <a:p>
            <a:pPr algn="ctr"/>
            <a:r>
              <a:rPr lang="en-US" sz="2400" dirty="0">
                <a:latin typeface="Times New Roman" panose="02020603050405020304" pitchFamily="18" charset="0"/>
                <a:cs typeface="Times New Roman" panose="02020603050405020304" pitchFamily="18" charset="0"/>
              </a:rPr>
              <a:t>Kaiser-Bessel, or Prolate Spheroid, or 1/f Stopband Taper Remez Window</a:t>
            </a:r>
          </a:p>
          <a:p>
            <a:pPr algn="ctr"/>
            <a:endParaRPr lang="en-US" sz="2400" dirty="0">
              <a:latin typeface="Times New Roman" panose="02020603050405020304" pitchFamily="18" charset="0"/>
              <a:cs typeface="Times New Roman" panose="02020603050405020304" pitchFamily="18" charset="0"/>
            </a:endParaRPr>
          </a:p>
          <a:p>
            <a:pPr algn="ctr"/>
            <a:r>
              <a:rPr lang="en-US" sz="2400" dirty="0">
                <a:latin typeface="Times New Roman" panose="02020603050405020304" pitchFamily="18" charset="0"/>
                <a:cs typeface="Times New Roman" panose="02020603050405020304" pitchFamily="18" charset="0"/>
              </a:rPr>
              <a:t>No Contest! </a:t>
            </a:r>
          </a:p>
          <a:p>
            <a:pPr algn="ct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1804235578"/>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C35BBAF2-6256-4B29-86F9-5502196284A6}"/>
              </a:ext>
            </a:extLst>
          </p:cNvPr>
          <p:cNvSpPr>
            <a:spLocks noGrp="1"/>
          </p:cNvSpPr>
          <p:nvPr>
            <p:ph type="sldNum" sz="quarter" idx="12"/>
          </p:nvPr>
        </p:nvSpPr>
        <p:spPr>
          <a:xfrm>
            <a:off x="4646612" y="6356351"/>
            <a:ext cx="2895600" cy="365125"/>
          </a:xfrm>
        </p:spPr>
        <p:txBody>
          <a:bodyPr rtlCol="0"/>
          <a:lstStyle/>
          <a:p>
            <a:pPr algn="ctr">
              <a:defRPr/>
            </a:pPr>
            <a:fld id="{90E9E978-9C98-4BB5-BDE9-11D9FABB1EF0}" type="slidenum">
              <a:rPr lang="en-US">
                <a:solidFill>
                  <a:schemeClr val="tx1">
                    <a:tint val="75000"/>
                  </a:schemeClr>
                </a:solidFill>
                <a:latin typeface="+mn-lt"/>
                <a:cs typeface="+mn-cs"/>
              </a:rPr>
              <a:pPr algn="ctr">
                <a:defRPr/>
              </a:pPr>
              <a:t>83</a:t>
            </a:fld>
            <a:endParaRPr lang="en-US">
              <a:solidFill>
                <a:schemeClr val="tx1">
                  <a:tint val="75000"/>
                </a:schemeClr>
              </a:solidFill>
              <a:latin typeface="+mn-lt"/>
              <a:cs typeface="+mn-cs"/>
            </a:endParaRPr>
          </a:p>
        </p:txBody>
      </p:sp>
      <p:sp>
        <p:nvSpPr>
          <p:cNvPr id="13315" name="TextBox 4">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4E988003-D9CA-4D7E-BFA9-F19E34D7AD80}"/>
              </a:ext>
            </a:extLst>
          </p:cNvPr>
          <p:cNvSpPr txBox="1">
            <a:spLocks noChangeArrowheads="1"/>
          </p:cNvSpPr>
          <p:nvPr/>
        </p:nvSpPr>
        <p:spPr bwMode="auto">
          <a:xfrm>
            <a:off x="2360612" y="1292370"/>
            <a:ext cx="6629400" cy="646113"/>
          </a:xfrm>
          <a:prstGeom prst="rect">
            <a:avLst/>
          </a:prstGeom>
          <a:noFill/>
          <a:ln>
            <a:noFill/>
          </a:ln>
          <a:extLst>
            <a:ext uri="{909E8E84-426E-40DD-AFC4-6F175D3DCCD1}">
              <a14:hiddenFil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a:r>
              <a:rPr lang="en-US" altLang="en-US" sz="3600" dirty="0">
                <a:solidFill>
                  <a:srgbClr val="0A0C0E"/>
                </a:solidFill>
                <a:latin typeface="Times New Roman" panose="02020603050405020304" pitchFamily="18" charset="0"/>
                <a:cs typeface="Times New Roman" panose="02020603050405020304" pitchFamily="18" charset="0"/>
              </a:rPr>
              <a:t>Poor Designs in Past Radios</a:t>
            </a:r>
          </a:p>
        </p:txBody>
      </p:sp>
      <p:sp>
        <p:nvSpPr>
          <p:cNvPr id="13316" name="TextBox 5">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5BB60F85-88C6-4E87-91EC-9D66816D84F1}"/>
              </a:ext>
            </a:extLst>
          </p:cNvPr>
          <p:cNvSpPr txBox="1">
            <a:spLocks noChangeArrowheads="1"/>
          </p:cNvSpPr>
          <p:nvPr/>
        </p:nvSpPr>
        <p:spPr bwMode="auto">
          <a:xfrm>
            <a:off x="3046412" y="2209800"/>
            <a:ext cx="8417304" cy="3785652"/>
          </a:xfrm>
          <a:prstGeom prst="rect">
            <a:avLst/>
          </a:prstGeom>
          <a:noFill/>
          <a:ln>
            <a:noFill/>
          </a:ln>
          <a:extLst>
            <a:ext uri="{909E8E84-426E-40DD-AFC4-6F175D3DCCD1}">
              <a14:hiddenFil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txBody>
          <a:bodyPr wrap="none">
            <a:spAutoFit/>
          </a:bodyPr>
          <a:lstStyle>
            <a:lvl1pPr marL="257175" indent="-257175">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buFont typeface="Calibri" panose="020F0502020204030204" pitchFamily="34" charset="0"/>
              <a:buAutoNum type="arabicPeriod"/>
            </a:pPr>
            <a:r>
              <a:rPr lang="en-US" altLang="en-US" sz="2400" dirty="0">
                <a:solidFill>
                  <a:srgbClr val="0A0C0E"/>
                </a:solidFill>
                <a:latin typeface="Times New Roman" panose="02020603050405020304" pitchFamily="18" charset="0"/>
                <a:cs typeface="Times New Roman" panose="02020603050405020304" pitchFamily="18" charset="0"/>
              </a:rPr>
              <a:t>Ignoring Analog path Imbalance</a:t>
            </a:r>
          </a:p>
          <a:p>
            <a:pPr eaLnBrk="1" hangingPunct="1">
              <a:buFont typeface="Calibri" panose="020F0502020204030204" pitchFamily="34" charset="0"/>
              <a:buAutoNum type="arabicPeriod"/>
            </a:pPr>
            <a:r>
              <a:rPr lang="en-US" altLang="en-US" sz="2400" dirty="0">
                <a:solidFill>
                  <a:srgbClr val="0A0C0E"/>
                </a:solidFill>
                <a:latin typeface="Times New Roman" panose="02020603050405020304" pitchFamily="18" charset="0"/>
                <a:cs typeface="Times New Roman" panose="02020603050405020304" pitchFamily="18" charset="0"/>
              </a:rPr>
              <a:t>Cosine Tapered Nyquist Pulses</a:t>
            </a:r>
          </a:p>
          <a:p>
            <a:pPr eaLnBrk="1" hangingPunct="1">
              <a:buFont typeface="Calibri" panose="020F0502020204030204" pitchFamily="34" charset="0"/>
              <a:buAutoNum type="arabicPeriod"/>
            </a:pPr>
            <a:r>
              <a:rPr lang="en-US" altLang="en-US" sz="2400" dirty="0">
                <a:solidFill>
                  <a:srgbClr val="0A0C0E"/>
                </a:solidFill>
                <a:latin typeface="Times New Roman" panose="02020603050405020304" pitchFamily="18" charset="0"/>
                <a:cs typeface="Times New Roman" panose="02020603050405020304" pitchFamily="18" charset="0"/>
              </a:rPr>
              <a:t>Reduced Excess BW in Shaping Filters</a:t>
            </a:r>
          </a:p>
          <a:p>
            <a:pPr eaLnBrk="1" hangingPunct="1">
              <a:buFont typeface="Calibri" panose="020F0502020204030204" pitchFamily="34" charset="0"/>
              <a:buAutoNum type="arabicPeriod"/>
            </a:pPr>
            <a:r>
              <a:rPr lang="en-US" altLang="en-US" sz="2400" dirty="0">
                <a:solidFill>
                  <a:srgbClr val="0A0C0E"/>
                </a:solidFill>
                <a:latin typeface="Times New Roman" panose="02020603050405020304" pitchFamily="18" charset="0"/>
                <a:cs typeface="Times New Roman" panose="02020603050405020304" pitchFamily="18" charset="0"/>
              </a:rPr>
              <a:t>Gaussian Shaped Windows and Filters</a:t>
            </a:r>
          </a:p>
          <a:p>
            <a:pPr eaLnBrk="1" hangingPunct="1">
              <a:buFont typeface="Calibri" panose="020F0502020204030204" pitchFamily="34" charset="0"/>
              <a:buAutoNum type="arabicPeriod"/>
            </a:pPr>
            <a:r>
              <a:rPr lang="en-US" altLang="en-US" sz="2400" i="1" dirty="0">
                <a:solidFill>
                  <a:srgbClr val="FF0000"/>
                </a:solidFill>
                <a:latin typeface="Times New Roman" panose="02020603050405020304" pitchFamily="18" charset="0"/>
                <a:cs typeface="Times New Roman" panose="02020603050405020304" pitchFamily="18" charset="0"/>
              </a:rPr>
              <a:t>Scaling Filter Coefficients to Obtain Unity Pass-band Gain</a:t>
            </a:r>
          </a:p>
          <a:p>
            <a:pPr eaLnBrk="1" hangingPunct="1">
              <a:buFont typeface="Calibri" panose="020F0502020204030204" pitchFamily="34" charset="0"/>
              <a:buAutoNum type="arabicPeriod"/>
            </a:pPr>
            <a:r>
              <a:rPr lang="en-US" altLang="en-US" sz="2400" dirty="0">
                <a:solidFill>
                  <a:srgbClr val="0A0C0E"/>
                </a:solidFill>
                <a:latin typeface="Times New Roman" panose="02020603050405020304" pitchFamily="18" charset="0"/>
                <a:cs typeface="Times New Roman" panose="02020603050405020304" pitchFamily="18" charset="0"/>
              </a:rPr>
              <a:t>Sliding Window Spectrum Analysis with less Than 75% </a:t>
            </a:r>
            <a:r>
              <a:rPr lang="en-US" altLang="en-US" sz="2400" dirty="0" smtClean="0">
                <a:solidFill>
                  <a:srgbClr val="0A0C0E"/>
                </a:solidFill>
                <a:latin typeface="Times New Roman" panose="02020603050405020304" pitchFamily="18" charset="0"/>
                <a:cs typeface="Times New Roman" panose="02020603050405020304" pitchFamily="18" charset="0"/>
              </a:rPr>
              <a:t>Overlap</a:t>
            </a:r>
          </a:p>
          <a:p>
            <a:pPr>
              <a:buFont typeface="Calibri" panose="020F0502020204030204" pitchFamily="34" charset="0"/>
              <a:buAutoNum type="arabicPeriod"/>
            </a:pPr>
            <a:r>
              <a:rPr lang="en-US" altLang="en-US" sz="2400" dirty="0">
                <a:solidFill>
                  <a:srgbClr val="0A0C0E"/>
                </a:solidFill>
                <a:latin typeface="Times New Roman" panose="02020603050405020304" pitchFamily="18" charset="0"/>
                <a:cs typeface="Times New Roman" panose="02020603050405020304" pitchFamily="18" charset="0"/>
              </a:rPr>
              <a:t>Big Signal Capture of AGC in Spectrum Analyzers  </a:t>
            </a:r>
            <a:r>
              <a:rPr lang="en-US" altLang="en-US" sz="2400" dirty="0" smtClean="0">
                <a:solidFill>
                  <a:srgbClr val="0A0C0E"/>
                </a:solidFill>
                <a:latin typeface="Times New Roman" panose="02020603050405020304" pitchFamily="18" charset="0"/>
                <a:cs typeface="Times New Roman" panose="02020603050405020304" pitchFamily="18" charset="0"/>
              </a:rPr>
              <a:t> </a:t>
            </a:r>
            <a:endParaRPr lang="en-US" altLang="en-US" sz="2400" dirty="0">
              <a:solidFill>
                <a:srgbClr val="0A0C0E"/>
              </a:solidFill>
              <a:latin typeface="Times New Roman" panose="02020603050405020304" pitchFamily="18" charset="0"/>
              <a:cs typeface="Times New Roman" panose="02020603050405020304" pitchFamily="18" charset="0"/>
            </a:endParaRPr>
          </a:p>
          <a:p>
            <a:pPr eaLnBrk="1" hangingPunct="1">
              <a:buFont typeface="Calibri" panose="020F0502020204030204" pitchFamily="34" charset="0"/>
              <a:buAutoNum type="arabicPeriod"/>
            </a:pPr>
            <a:r>
              <a:rPr lang="en-US" altLang="en-US" sz="2400" dirty="0">
                <a:solidFill>
                  <a:srgbClr val="0A0C0E"/>
                </a:solidFill>
                <a:latin typeface="Times New Roman" panose="02020603050405020304" pitchFamily="18" charset="0"/>
                <a:cs typeface="Times New Roman" panose="02020603050405020304" pitchFamily="18" charset="0"/>
              </a:rPr>
              <a:t>Chebyshev Stopband Amplitude Sidelobes</a:t>
            </a:r>
          </a:p>
          <a:p>
            <a:pPr eaLnBrk="1" hangingPunct="1">
              <a:buFont typeface="Calibri" panose="020F0502020204030204" pitchFamily="34" charset="0"/>
              <a:buAutoNum type="arabicPeriod"/>
            </a:pPr>
            <a:r>
              <a:rPr lang="en-US" altLang="en-US" sz="2400" dirty="0">
                <a:solidFill>
                  <a:srgbClr val="0A0C0E"/>
                </a:solidFill>
                <a:latin typeface="Times New Roman" panose="02020603050405020304" pitchFamily="18" charset="0"/>
                <a:cs typeface="Times New Roman" panose="02020603050405020304" pitchFamily="18" charset="0"/>
              </a:rPr>
              <a:t>Not Scaling Signal Samples with SNR</a:t>
            </a:r>
          </a:p>
          <a:p>
            <a:pPr eaLnBrk="1" hangingPunct="1">
              <a:buFont typeface="Calibri" panose="020F0502020204030204" pitchFamily="34" charset="0"/>
              <a:buAutoNum type="arabicPeriod"/>
            </a:pPr>
            <a:r>
              <a:rPr lang="en-US" altLang="en-US" sz="2400" dirty="0">
                <a:solidFill>
                  <a:srgbClr val="0A0C0E"/>
                </a:solidFill>
                <a:latin typeface="Times New Roman" panose="02020603050405020304" pitchFamily="18" charset="0"/>
                <a:cs typeface="Times New Roman" panose="02020603050405020304" pitchFamily="18" charset="0"/>
              </a:rPr>
              <a:t> Cooley-Tukey FFT Instead of Good-Thomas FFT</a:t>
            </a:r>
          </a:p>
        </p:txBody>
      </p:sp>
      <p:pic>
        <p:nvPicPr>
          <p:cNvPr id="7" name="Picture 6" descr="C:\Users\Stephanie\AppData\Local\Microsoft\Windows\Temporary Internet Files\Content.IE5\44TXKI6C\MCj04380680000[1].png">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C1472C32-153E-433E-918C-E2BE787428BB}"/>
              </a:ext>
            </a:extLst>
          </p:cNvPr>
          <p:cNvPicPr>
            <a:picLocks noChangeAspect="1" noChangeArrowheads="1"/>
          </p:cNvPicPr>
          <p:nvPr/>
        </p:nvPicPr>
        <p:blipFill>
          <a:blip r:embed="rId2" cstate="print">
            <a:lum bright="50000" contrast="-70000"/>
          </a:blip>
          <a:srcRect/>
          <a:stretch>
            <a:fillRect/>
          </a:stretch>
        </p:blipFill>
        <p:spPr bwMode="auto">
          <a:xfrm>
            <a:off x="9430590" y="0"/>
            <a:ext cx="2743200" cy="2743200"/>
          </a:xfrm>
          <a:prstGeom prst="rect">
            <a:avLst/>
          </a:prstGeom>
          <a:ln>
            <a:noFill/>
          </a:ln>
          <a:effectLst>
            <a:softEdge rad="112500"/>
          </a:effectLst>
        </p:spPr>
      </p:pic>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174158659"/>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1986" name="Title 1">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CF19EB78-D97C-44FE-8216-E9C5571B04B8}"/>
              </a:ext>
            </a:extLst>
          </p:cNvPr>
          <p:cNvSpPr>
            <a:spLocks noGrp="1"/>
          </p:cNvSpPr>
          <p:nvPr>
            <p:ph type="title"/>
          </p:nvPr>
        </p:nvSpPr>
        <p:spPr>
          <a:xfrm>
            <a:off x="684212" y="76200"/>
            <a:ext cx="11554486" cy="609600"/>
          </a:xfrm>
        </p:spPr>
        <p:txBody>
          <a:bodyPr/>
          <a:lstStyle/>
          <a:p>
            <a:pPr eaLnBrk="1" hangingPunct="1"/>
            <a:r>
              <a:rPr lang="en-US" altLang="en-US" sz="2800" b="0" dirty="0">
                <a:solidFill>
                  <a:srgbClr val="0A0C0E"/>
                </a:solidFill>
                <a:effectLst/>
                <a:latin typeface="Times New Roman" panose="02020603050405020304" pitchFamily="18" charset="0"/>
                <a:cs typeface="Times New Roman" panose="02020603050405020304" pitchFamily="18" charset="0"/>
              </a:rPr>
              <a:t>Digital Filters Grow Pass Band Gain in Proportion to Bandwidth Reduction</a:t>
            </a:r>
          </a:p>
        </p:txBody>
      </p:sp>
      <p:sp>
        <p:nvSpPr>
          <p:cNvPr id="41987" name="Rectangle 2">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FC666569-1303-46C0-A9DF-67A4DB66B103}"/>
              </a:ext>
            </a:extLst>
          </p:cNvPr>
          <p:cNvSpPr>
            <a:spLocks noChangeArrowheads="1"/>
          </p:cNvSpPr>
          <p:nvPr/>
        </p:nvSpPr>
        <p:spPr bwMode="auto">
          <a:xfrm>
            <a:off x="1522413" y="-184666"/>
            <a:ext cx="184731" cy="369332"/>
          </a:xfrm>
          <a:prstGeom prst="rect">
            <a:avLst/>
          </a:prstGeom>
          <a:noFill/>
          <a:ln>
            <a:noFill/>
          </a:ln>
          <a:extLst>
            <a:ext uri="{909E8E84-426E-40DD-AFC4-6F175D3DCCD1}">
              <a14:hiddenFil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latin typeface="Perpetua" panose="02020502060401020303" pitchFamily="18" charset="0"/>
            </a:endParaRPr>
          </a:p>
        </p:txBody>
      </p:sp>
      <p:graphicFrame>
        <p:nvGraphicFramePr>
          <p:cNvPr id="41988" name="Object 1">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98238FAC-0CA5-4516-8DC7-D034506F26E0}"/>
              </a:ext>
            </a:extLst>
          </p:cNvPr>
          <p:cNvGraphicFramePr>
            <a:graphicFrameLocks noChangeAspect="1"/>
          </p:cNvGraphicFramePr>
          <p:nvPr>
            <p:extLst>
              <p:ext uri="{D42A27DB-BD31-4B8C-83A1-F6EECF244321}">
                <p14:modId xmlns:p14="http://schemas.microsoft.com/office/powerpoint/2010/main" xmlns:p="http://schemas.openxmlformats.org/presentationml/2006/main" xmlns:r="http://schemas.openxmlformats.org/officeDocument/2006/relationships" xmlns:a="http://schemas.openxmlformats.org/drawingml/2006/main" xmlns="" val="2182088177"/>
              </p:ext>
            </p:extLst>
          </p:nvPr>
        </p:nvGraphicFramePr>
        <p:xfrm>
          <a:off x="2436812" y="870465"/>
          <a:ext cx="7776186" cy="5682735"/>
        </p:xfrm>
        <a:graphic>
          <a:graphicData uri="http://schemas.openxmlformats.org/presentationml/2006/ole">
            <p:oleObj spid="_x0000_s159786" name="CorelDRAW" r:id="rId3" imgW="8204200" imgH="6007100" progId="">
              <p:embed/>
            </p:oleObj>
          </a:graphicData>
        </a:graphic>
      </p:graphicFrame>
      <p:sp>
        <p:nvSpPr>
          <p:cNvPr id="5" name="Slide Number Placeholder 4">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1E10D60B-16C3-4561-B537-29D16F807435}"/>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0008C855-C8AA-416C-A910-102E652D5197}" type="slidenum">
              <a:rPr lang="en-US" altLang="en-US">
                <a:solidFill>
                  <a:srgbClr val="FFFFFF"/>
                </a:solidFill>
                <a:latin typeface="Franklin Gothic Book" panose="020B0503020102020204" pitchFamily="34" charset="0"/>
              </a:rPr>
              <a:pPr eaLnBrk="1" hangingPunct="1"/>
              <a:t>84</a:t>
            </a:fld>
            <a:endParaRPr lang="en-US" altLang="en-US">
              <a:solidFill>
                <a:srgbClr val="FFFFFF"/>
              </a:solidFill>
              <a:latin typeface="Franklin Gothic Book" panose="020B0503020102020204" pitchFamily="34" charset="0"/>
            </a:endParaRPr>
          </a:p>
        </p:txBody>
      </p:sp>
      <p:sp>
        <p:nvSpPr>
          <p:cNvPr id="3" name="TextBox 2">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524D948D-0A04-4EE3-A5C2-A3C58C1A7806}"/>
              </a:ext>
            </a:extLst>
          </p:cNvPr>
          <p:cNvSpPr txBox="1"/>
          <p:nvPr/>
        </p:nvSpPr>
        <p:spPr>
          <a:xfrm>
            <a:off x="3198812" y="3937901"/>
            <a:ext cx="2125069" cy="307777"/>
          </a:xfrm>
          <a:prstGeom prst="rect">
            <a:avLst/>
          </a:prstGeom>
          <a:noFill/>
        </p:spPr>
        <p:txBody>
          <a:bodyPr wrap="none" rtlCol="0">
            <a:spAutoFit/>
          </a:bodyPr>
          <a:lstStyle/>
          <a:p>
            <a:r>
              <a:rPr lang="en-US" sz="1400" dirty="0"/>
              <a:t>100-Tap Box-car Integrator</a:t>
            </a:r>
          </a:p>
        </p:txBody>
      </p:sp>
      <p:cxnSp>
        <p:nvCxnSpPr>
          <p:cNvPr id="4" name="Straight Arrow Connector 3">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D8032522-BF70-4099-90D9-72F9052CA9A4}"/>
              </a:ext>
            </a:extLst>
          </p:cNvPr>
          <p:cNvCxnSpPr>
            <a:cxnSpLocks/>
          </p:cNvCxnSpPr>
          <p:nvPr/>
        </p:nvCxnSpPr>
        <p:spPr>
          <a:xfrm flipV="1">
            <a:off x="7008812" y="1219200"/>
            <a:ext cx="0" cy="4572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2236920174"/>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E5C6A66B-D2A6-405E-ACC5-DB4448373E48}"/>
              </a:ext>
            </a:extLst>
          </p:cNvPr>
          <p:cNvSpPr>
            <a:spLocks noGrp="1"/>
          </p:cNvSpPr>
          <p:nvPr>
            <p:ph type="title"/>
          </p:nvPr>
        </p:nvSpPr>
        <p:spPr>
          <a:xfrm>
            <a:off x="3460466" y="54893"/>
            <a:ext cx="5985249" cy="681317"/>
          </a:xfrm>
        </p:spPr>
        <p:txBody>
          <a:bodyPr>
            <a:normAutofit/>
          </a:bodyPr>
          <a:lstStyle/>
          <a:p>
            <a:pPr algn="ctr">
              <a:defRPr/>
            </a:pPr>
            <a:r>
              <a:rPr lang="en-US" sz="3200" b="0" dirty="0">
                <a:solidFill>
                  <a:srgbClr val="0A0C0E"/>
                </a:solidFill>
                <a:effectLst/>
                <a:latin typeface="Times New Roman" panose="02020603050405020304" pitchFamily="18" charset="0"/>
                <a:cs typeface="Times New Roman" panose="02020603050405020304" pitchFamily="18" charset="0"/>
              </a:rPr>
              <a:t>Where to Scale Processing Gain?</a:t>
            </a:r>
          </a:p>
        </p:txBody>
      </p:sp>
      <p:sp>
        <p:nvSpPr>
          <p:cNvPr id="43011" name="Rectangle 2">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C976C715-183E-4E29-806D-872F8E62EEB7}"/>
              </a:ext>
            </a:extLst>
          </p:cNvPr>
          <p:cNvSpPr>
            <a:spLocks noChangeArrowheads="1"/>
          </p:cNvSpPr>
          <p:nvPr/>
        </p:nvSpPr>
        <p:spPr bwMode="auto">
          <a:xfrm>
            <a:off x="1522413" y="-184666"/>
            <a:ext cx="184731" cy="369332"/>
          </a:xfrm>
          <a:prstGeom prst="rect">
            <a:avLst/>
          </a:prstGeom>
          <a:noFill/>
          <a:ln>
            <a:noFill/>
          </a:ln>
          <a:extLst>
            <a:ext uri="{909E8E84-426E-40DD-AFC4-6F175D3DCCD1}">
              <a14:hiddenFil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latin typeface="Perpetua" panose="02020502060401020303" pitchFamily="18" charset="0"/>
            </a:endParaRPr>
          </a:p>
        </p:txBody>
      </p:sp>
      <p:graphicFrame>
        <p:nvGraphicFramePr>
          <p:cNvPr id="43012" name="Object 1">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4DEF6D2A-8AE9-47D0-8143-C2B85CF79BED}"/>
              </a:ext>
            </a:extLst>
          </p:cNvPr>
          <p:cNvGraphicFramePr>
            <a:graphicFrameLocks noChangeAspect="1"/>
          </p:cNvGraphicFramePr>
          <p:nvPr>
            <p:extLst>
              <p:ext uri="{D42A27DB-BD31-4B8C-83A1-F6EECF244321}">
                <p14:modId xmlns:p14="http://schemas.microsoft.com/office/powerpoint/2010/main" xmlns:p="http://schemas.openxmlformats.org/presentationml/2006/main" xmlns:r="http://schemas.openxmlformats.org/officeDocument/2006/relationships" xmlns:a="http://schemas.openxmlformats.org/drawingml/2006/main" xmlns="" val="1870223756"/>
              </p:ext>
            </p:extLst>
          </p:nvPr>
        </p:nvGraphicFramePr>
        <p:xfrm>
          <a:off x="1976902" y="1057684"/>
          <a:ext cx="8554073" cy="5003292"/>
        </p:xfrm>
        <a:graphic>
          <a:graphicData uri="http://schemas.openxmlformats.org/presentationml/2006/ole">
            <p:oleObj spid="_x0000_s160813" name="CorelDRAW" r:id="rId3" imgW="8712200" imgH="5105400" progId="">
              <p:embed/>
            </p:oleObj>
          </a:graphicData>
        </a:graphic>
      </p:graphicFrame>
      <p:sp>
        <p:nvSpPr>
          <p:cNvPr id="5" name="Slide Number Placeholder 4">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22736629-C8B4-4725-B41A-1B52299D7036}"/>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D4A7363E-D448-4A92-A5E8-EACBD7364967}" type="slidenum">
              <a:rPr lang="en-US" altLang="en-US">
                <a:solidFill>
                  <a:srgbClr val="FFFFFF"/>
                </a:solidFill>
                <a:latin typeface="Franklin Gothic Book" panose="020B0503020102020204" pitchFamily="34" charset="0"/>
              </a:rPr>
              <a:pPr eaLnBrk="1" hangingPunct="1"/>
              <a:t>85</a:t>
            </a:fld>
            <a:endParaRPr lang="en-US" altLang="en-US">
              <a:solidFill>
                <a:srgbClr val="FFFFFF"/>
              </a:solidFill>
              <a:latin typeface="Franklin Gothic Book" panose="020B0503020102020204" pitchFamily="34" charset="0"/>
            </a:endParaRPr>
          </a:p>
        </p:txBody>
      </p:sp>
      <p:sp>
        <p:nvSpPr>
          <p:cNvPr id="3" name="TextBox 2">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1A19F91E-21A1-47BB-A282-D3F4B2086D97}"/>
              </a:ext>
            </a:extLst>
          </p:cNvPr>
          <p:cNvSpPr txBox="1"/>
          <p:nvPr/>
        </p:nvSpPr>
        <p:spPr>
          <a:xfrm>
            <a:off x="1751012" y="3048000"/>
            <a:ext cx="1505540" cy="923330"/>
          </a:xfrm>
          <a:prstGeom prst="rect">
            <a:avLst/>
          </a:prstGeom>
          <a:noFill/>
        </p:spPr>
        <p:txBody>
          <a:bodyPr wrap="none" rtlCol="0">
            <a:spAutoFit/>
          </a:bodyPr>
          <a:lstStyle/>
          <a:p>
            <a:pPr algn="ctr"/>
            <a:r>
              <a:rPr lang="en-US" dirty="0">
                <a:solidFill>
                  <a:srgbClr val="FF0000"/>
                </a:solidFill>
                <a:latin typeface="Times New Roman" panose="02020603050405020304" pitchFamily="18" charset="0"/>
                <a:cs typeface="Times New Roman" panose="02020603050405020304" pitchFamily="18" charset="0"/>
              </a:rPr>
              <a:t>Foolish to </a:t>
            </a:r>
          </a:p>
          <a:p>
            <a:pPr algn="ctr"/>
            <a:r>
              <a:rPr lang="en-US" dirty="0">
                <a:solidFill>
                  <a:srgbClr val="FF0000"/>
                </a:solidFill>
                <a:latin typeface="Times New Roman" panose="02020603050405020304" pitchFamily="18" charset="0"/>
                <a:cs typeface="Times New Roman" panose="02020603050405020304" pitchFamily="18" charset="0"/>
              </a:rPr>
              <a:t>Discard Input </a:t>
            </a:r>
          </a:p>
          <a:p>
            <a:pPr algn="ctr"/>
            <a:r>
              <a:rPr lang="en-US" dirty="0">
                <a:solidFill>
                  <a:srgbClr val="FF0000"/>
                </a:solidFill>
                <a:latin typeface="Times New Roman" panose="02020603050405020304" pitchFamily="18" charset="0"/>
                <a:cs typeface="Times New Roman" panose="02020603050405020304" pitchFamily="18" charset="0"/>
              </a:rPr>
              <a:t>Data Bits</a:t>
            </a:r>
          </a:p>
        </p:txBody>
      </p:sp>
      <p:sp>
        <p:nvSpPr>
          <p:cNvPr id="4" name="Rectangle 3">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FF0F57AB-6561-41A7-8D26-661DD7347D3A}"/>
              </a:ext>
            </a:extLst>
          </p:cNvPr>
          <p:cNvSpPr/>
          <p:nvPr/>
        </p:nvSpPr>
        <p:spPr>
          <a:xfrm>
            <a:off x="4341812" y="5460812"/>
            <a:ext cx="1751012" cy="1200329"/>
          </a:xfrm>
          <a:prstGeom prst="rect">
            <a:avLst/>
          </a:prstGeom>
        </p:spPr>
        <p:txBody>
          <a:bodyPr wrap="square">
            <a:spAutoFit/>
          </a:bodyPr>
          <a:lstStyle/>
          <a:p>
            <a:pPr algn="ctr"/>
            <a:r>
              <a:rPr lang="en-US" dirty="0">
                <a:solidFill>
                  <a:srgbClr val="FF0000"/>
                </a:solidFill>
                <a:latin typeface="Times New Roman" panose="02020603050405020304" pitchFamily="18" charset="0"/>
                <a:cs typeface="Times New Roman" panose="02020603050405020304" pitchFamily="18" charset="0"/>
              </a:rPr>
              <a:t>Filter Designer Foolishly </a:t>
            </a:r>
          </a:p>
          <a:p>
            <a:pPr algn="ctr"/>
            <a:r>
              <a:rPr lang="en-US" dirty="0">
                <a:solidFill>
                  <a:srgbClr val="FF0000"/>
                </a:solidFill>
                <a:latin typeface="Times New Roman" panose="02020603050405020304" pitchFamily="18" charset="0"/>
                <a:cs typeface="Times New Roman" panose="02020603050405020304" pitchFamily="18" charset="0"/>
              </a:rPr>
              <a:t>Discards Input </a:t>
            </a:r>
          </a:p>
          <a:p>
            <a:pPr algn="ctr"/>
            <a:r>
              <a:rPr lang="en-US" dirty="0">
                <a:solidFill>
                  <a:srgbClr val="FF0000"/>
                </a:solidFill>
                <a:latin typeface="Times New Roman" panose="02020603050405020304" pitchFamily="18" charset="0"/>
                <a:cs typeface="Times New Roman" panose="02020603050405020304" pitchFamily="18" charset="0"/>
              </a:rPr>
              <a:t>Coefficient Bits</a:t>
            </a:r>
          </a:p>
        </p:txBody>
      </p:sp>
      <p:sp>
        <p:nvSpPr>
          <p:cNvPr id="8" name="Rectangle 7">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CCCC4808-02B8-4DA8-9990-AB98B9A68401}"/>
              </a:ext>
            </a:extLst>
          </p:cNvPr>
          <p:cNvSpPr/>
          <p:nvPr/>
        </p:nvSpPr>
        <p:spPr>
          <a:xfrm>
            <a:off x="9445715" y="2717915"/>
            <a:ext cx="1992890" cy="1200329"/>
          </a:xfrm>
          <a:prstGeom prst="rect">
            <a:avLst/>
          </a:prstGeom>
        </p:spPr>
        <p:txBody>
          <a:bodyPr wrap="square">
            <a:spAutoFit/>
          </a:bodyPr>
          <a:lstStyle/>
          <a:p>
            <a:pPr algn="ctr"/>
            <a:r>
              <a:rPr lang="en-US" dirty="0" err="1">
                <a:solidFill>
                  <a:srgbClr val="FF0000"/>
                </a:solidFill>
                <a:latin typeface="Times New Roman" panose="02020603050405020304" pitchFamily="18" charset="0"/>
                <a:cs typeface="Times New Roman" panose="02020603050405020304" pitchFamily="18" charset="0"/>
              </a:rPr>
              <a:t>Unscale</a:t>
            </a:r>
            <a:r>
              <a:rPr lang="en-US" dirty="0">
                <a:solidFill>
                  <a:srgbClr val="FF0000"/>
                </a:solidFill>
                <a:latin typeface="Times New Roman" panose="02020603050405020304" pitchFamily="18" charset="0"/>
                <a:cs typeface="Times New Roman" panose="02020603050405020304" pitchFamily="18" charset="0"/>
              </a:rPr>
              <a:t> </a:t>
            </a:r>
            <a:r>
              <a:rPr lang="en-US" dirty="0" smtClean="0">
                <a:solidFill>
                  <a:srgbClr val="FF0000"/>
                </a:solidFill>
                <a:latin typeface="Times New Roman" panose="02020603050405020304" pitchFamily="18" charset="0"/>
                <a:cs typeface="Times New Roman" panose="02020603050405020304" pitchFamily="18" charset="0"/>
              </a:rPr>
              <a:t>filter coefficients</a:t>
            </a:r>
            <a:r>
              <a:rPr lang="en-US" dirty="0">
                <a:solidFill>
                  <a:srgbClr val="FF0000"/>
                </a:solidFill>
                <a:latin typeface="Times New Roman" panose="02020603050405020304" pitchFamily="18" charset="0"/>
                <a:cs typeface="Times New Roman" panose="02020603050405020304" pitchFamily="18" charset="0"/>
              </a:rPr>
              <a:t>, Let </a:t>
            </a:r>
            <a:r>
              <a:rPr lang="en-US" dirty="0" smtClean="0">
                <a:solidFill>
                  <a:srgbClr val="FF0000"/>
                </a:solidFill>
                <a:latin typeface="Times New Roman" panose="02020603050405020304" pitchFamily="18" charset="0"/>
                <a:cs typeface="Times New Roman" panose="02020603050405020304" pitchFamily="18" charset="0"/>
              </a:rPr>
              <a:t>growth occur </a:t>
            </a:r>
            <a:r>
              <a:rPr lang="en-US" dirty="0">
                <a:solidFill>
                  <a:srgbClr val="FF0000"/>
                </a:solidFill>
                <a:latin typeface="Times New Roman" panose="02020603050405020304" pitchFamily="18" charset="0"/>
                <a:cs typeface="Times New Roman" panose="02020603050405020304" pitchFamily="18" charset="0"/>
              </a:rPr>
              <a:t>and</a:t>
            </a:r>
          </a:p>
          <a:p>
            <a:pPr algn="ctr"/>
            <a:r>
              <a:rPr lang="en-US" dirty="0" smtClean="0">
                <a:solidFill>
                  <a:srgbClr val="FF0000"/>
                </a:solidFill>
                <a:latin typeface="Times New Roman" panose="02020603050405020304" pitchFamily="18" charset="0"/>
                <a:cs typeface="Times New Roman" panose="02020603050405020304" pitchFamily="18" charset="0"/>
              </a:rPr>
              <a:t>scale filter output</a:t>
            </a:r>
            <a:endParaRPr lang="en-US" dirty="0">
              <a:solidFill>
                <a:srgbClr val="FF0000"/>
              </a:solidFill>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2C590106-CE07-4069-A6E3-5FE202FB9AD0}"/>
              </a:ext>
            </a:extLst>
          </p:cNvPr>
          <p:cNvSpPr txBox="1"/>
          <p:nvPr/>
        </p:nvSpPr>
        <p:spPr>
          <a:xfrm>
            <a:off x="602312" y="610800"/>
            <a:ext cx="3057312" cy="1477328"/>
          </a:xfrm>
          <a:prstGeom prst="rect">
            <a:avLst/>
          </a:prstGeom>
          <a:noFill/>
        </p:spPr>
        <p:txBody>
          <a:bodyPr wrap="none" rtlCol="0">
            <a:spAutoFit/>
          </a:bodyPr>
          <a:lstStyle/>
          <a:p>
            <a:pPr algn="ctr"/>
            <a:r>
              <a:rPr lang="en-US" dirty="0">
                <a:solidFill>
                  <a:srgbClr val="0A0C0E"/>
                </a:solidFill>
                <a:latin typeface="Times New Roman" panose="02020603050405020304" pitchFamily="18" charset="0"/>
                <a:cs typeface="Times New Roman" panose="02020603050405020304" pitchFamily="18" charset="0"/>
              </a:rPr>
              <a:t>Need Scale Factor to </a:t>
            </a:r>
            <a:r>
              <a:rPr lang="en-US" dirty="0" smtClean="0">
                <a:solidFill>
                  <a:srgbClr val="0A0C0E"/>
                </a:solidFill>
                <a:latin typeface="Times New Roman" panose="02020603050405020304" pitchFamily="18" charset="0"/>
                <a:cs typeface="Times New Roman" panose="02020603050405020304" pitchFamily="18" charset="0"/>
              </a:rPr>
              <a:t>attenuate</a:t>
            </a:r>
            <a:endParaRPr lang="en-US" dirty="0">
              <a:solidFill>
                <a:srgbClr val="0A0C0E"/>
              </a:solidFill>
              <a:latin typeface="Times New Roman" panose="02020603050405020304" pitchFamily="18" charset="0"/>
              <a:cs typeface="Times New Roman" panose="02020603050405020304" pitchFamily="18" charset="0"/>
            </a:endParaRPr>
          </a:p>
          <a:p>
            <a:pPr algn="ctr"/>
            <a:r>
              <a:rPr lang="en-US" dirty="0">
                <a:solidFill>
                  <a:srgbClr val="0A0C0E"/>
                </a:solidFill>
                <a:latin typeface="Times New Roman" panose="02020603050405020304" pitchFamily="18" charset="0"/>
                <a:cs typeface="Times New Roman" panose="02020603050405020304" pitchFamily="18" charset="0"/>
              </a:rPr>
              <a:t>Processing Gain </a:t>
            </a:r>
            <a:r>
              <a:rPr lang="en-US" dirty="0" smtClean="0">
                <a:solidFill>
                  <a:srgbClr val="0A0C0E"/>
                </a:solidFill>
                <a:latin typeface="Times New Roman" panose="02020603050405020304" pitchFamily="18" charset="0"/>
                <a:cs typeface="Times New Roman" panose="02020603050405020304" pitchFamily="18" charset="0"/>
              </a:rPr>
              <a:t>resulting</a:t>
            </a:r>
          </a:p>
          <a:p>
            <a:pPr algn="ctr"/>
            <a:r>
              <a:rPr lang="en-US" dirty="0" smtClean="0">
                <a:solidFill>
                  <a:srgbClr val="0A0C0E"/>
                </a:solidFill>
                <a:latin typeface="Times New Roman" panose="02020603050405020304" pitchFamily="18" charset="0"/>
                <a:cs typeface="Times New Roman" panose="02020603050405020304" pitchFamily="18" charset="0"/>
              </a:rPr>
              <a:t> </a:t>
            </a:r>
            <a:r>
              <a:rPr lang="en-US" dirty="0">
                <a:solidFill>
                  <a:srgbClr val="0A0C0E"/>
                </a:solidFill>
                <a:latin typeface="Times New Roman" panose="02020603050405020304" pitchFamily="18" charset="0"/>
                <a:cs typeface="Times New Roman" panose="02020603050405020304" pitchFamily="18" charset="0"/>
              </a:rPr>
              <a:t>from </a:t>
            </a:r>
            <a:r>
              <a:rPr lang="en-US" dirty="0" smtClean="0">
                <a:solidFill>
                  <a:srgbClr val="0A0C0E"/>
                </a:solidFill>
                <a:latin typeface="Times New Roman" panose="02020603050405020304" pitchFamily="18" charset="0"/>
                <a:cs typeface="Times New Roman" panose="02020603050405020304" pitchFamily="18" charset="0"/>
              </a:rPr>
              <a:t>BW reduction</a:t>
            </a:r>
            <a:r>
              <a:rPr lang="en-US" dirty="0">
                <a:solidFill>
                  <a:srgbClr val="0A0C0E"/>
                </a:solidFill>
                <a:latin typeface="Times New Roman" panose="02020603050405020304" pitchFamily="18" charset="0"/>
                <a:cs typeface="Times New Roman" panose="02020603050405020304" pitchFamily="18" charset="0"/>
              </a:rPr>
              <a:t>!</a:t>
            </a:r>
          </a:p>
          <a:p>
            <a:pPr algn="ctr"/>
            <a:r>
              <a:rPr lang="en-US" dirty="0">
                <a:solidFill>
                  <a:srgbClr val="0A0C0E"/>
                </a:solidFill>
                <a:latin typeface="Times New Roman" panose="02020603050405020304" pitchFamily="18" charset="0"/>
                <a:cs typeface="Times New Roman" panose="02020603050405020304" pitchFamily="18" charset="0"/>
              </a:rPr>
              <a:t>Where can </a:t>
            </a:r>
            <a:r>
              <a:rPr lang="en-US" dirty="0" smtClean="0">
                <a:solidFill>
                  <a:srgbClr val="0A0C0E"/>
                </a:solidFill>
                <a:latin typeface="Times New Roman" panose="02020603050405020304" pitchFamily="18" charset="0"/>
                <a:cs typeface="Times New Roman" panose="02020603050405020304" pitchFamily="18" charset="0"/>
              </a:rPr>
              <a:t>we </a:t>
            </a:r>
            <a:r>
              <a:rPr lang="en-US" dirty="0">
                <a:solidFill>
                  <a:srgbClr val="0A0C0E"/>
                </a:solidFill>
                <a:latin typeface="Times New Roman" panose="02020603050405020304" pitchFamily="18" charset="0"/>
                <a:cs typeface="Times New Roman" panose="02020603050405020304" pitchFamily="18" charset="0"/>
              </a:rPr>
              <a:t>insert </a:t>
            </a:r>
            <a:endParaRPr lang="en-US" dirty="0" smtClean="0">
              <a:solidFill>
                <a:srgbClr val="0A0C0E"/>
              </a:solidFill>
              <a:latin typeface="Times New Roman" panose="02020603050405020304" pitchFamily="18" charset="0"/>
              <a:cs typeface="Times New Roman" panose="02020603050405020304" pitchFamily="18" charset="0"/>
            </a:endParaRPr>
          </a:p>
          <a:p>
            <a:pPr algn="ctr"/>
            <a:r>
              <a:rPr lang="en-US" dirty="0" smtClean="0">
                <a:solidFill>
                  <a:srgbClr val="0A0C0E"/>
                </a:solidFill>
                <a:latin typeface="Times New Roman" panose="02020603050405020304" pitchFamily="18" charset="0"/>
                <a:cs typeface="Times New Roman" panose="02020603050405020304" pitchFamily="18" charset="0"/>
              </a:rPr>
              <a:t>the </a:t>
            </a:r>
            <a:r>
              <a:rPr lang="en-US" dirty="0">
                <a:solidFill>
                  <a:srgbClr val="0A0C0E"/>
                </a:solidFill>
                <a:latin typeface="Times New Roman" panose="02020603050405020304" pitchFamily="18" charset="0"/>
                <a:cs typeface="Times New Roman" panose="02020603050405020304" pitchFamily="18" charset="0"/>
              </a:rPr>
              <a:t>Scale Factor?</a:t>
            </a:r>
          </a:p>
        </p:txBody>
      </p:sp>
      <p:sp>
        <p:nvSpPr>
          <p:cNvPr id="7" name="TextBox 6"/>
          <p:cNvSpPr txBox="1"/>
          <p:nvPr/>
        </p:nvSpPr>
        <p:spPr>
          <a:xfrm>
            <a:off x="8990012" y="964470"/>
            <a:ext cx="2743200" cy="1200329"/>
          </a:xfrm>
          <a:prstGeom prst="rect">
            <a:avLst/>
          </a:prstGeom>
          <a:noFill/>
        </p:spPr>
        <p:txBody>
          <a:bodyPr wrap="square" rtlCol="0">
            <a:spAutoFit/>
          </a:bodyPr>
          <a:lstStyle/>
          <a:p>
            <a:pPr algn="ctr"/>
            <a:r>
              <a:rPr lang="en-US" dirty="0" smtClean="0">
                <a:solidFill>
                  <a:srgbClr val="0A0C0E"/>
                </a:solidFill>
                <a:latin typeface="Times New Roman" panose="02020603050405020304" pitchFamily="18" charset="0"/>
                <a:cs typeface="Times New Roman" panose="02020603050405020304" pitchFamily="18" charset="0"/>
              </a:rPr>
              <a:t>MAJOR RULE:</a:t>
            </a:r>
          </a:p>
          <a:p>
            <a:pPr algn="ctr"/>
            <a:r>
              <a:rPr lang="en-US" dirty="0" smtClean="0">
                <a:solidFill>
                  <a:srgbClr val="0A0C0E"/>
                </a:solidFill>
                <a:latin typeface="Times New Roman" panose="02020603050405020304" pitchFamily="18" charset="0"/>
                <a:cs typeface="Times New Roman" panose="02020603050405020304" pitchFamily="18" charset="0"/>
              </a:rPr>
              <a:t>Never Scale to cancel Processing Gain</a:t>
            </a:r>
          </a:p>
          <a:p>
            <a:pPr algn="ctr"/>
            <a:r>
              <a:rPr lang="en-US" dirty="0" smtClean="0">
                <a:solidFill>
                  <a:srgbClr val="0A0C0E"/>
                </a:solidFill>
                <a:latin typeface="Times New Roman" panose="02020603050405020304" pitchFamily="18" charset="0"/>
                <a:cs typeface="Times New Roman" panose="02020603050405020304" pitchFamily="18" charset="0"/>
              </a:rPr>
              <a:t>at input to an algorithm!</a:t>
            </a:r>
            <a:endParaRPr lang="en-US" dirty="0">
              <a:solidFill>
                <a:srgbClr val="0A0C0E"/>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1980638941"/>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graphicFrame>
        <p:nvGraphicFramePr>
          <p:cNvPr id="9" name="Object 8">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2D9F09FD-8D45-4270-BE69-DC124469E8D3}"/>
              </a:ext>
            </a:extLst>
          </p:cNvPr>
          <p:cNvGraphicFramePr>
            <a:graphicFrameLocks noChangeAspect="1"/>
          </p:cNvGraphicFramePr>
          <p:nvPr>
            <p:extLst>
              <p:ext uri="{D42A27DB-BD31-4B8C-83A1-F6EECF244321}">
                <p14:modId xmlns:p14="http://schemas.microsoft.com/office/powerpoint/2010/main" xmlns:p="http://schemas.openxmlformats.org/presentationml/2006/main" xmlns:r="http://schemas.openxmlformats.org/officeDocument/2006/relationships" xmlns:a="http://schemas.openxmlformats.org/drawingml/2006/main" xmlns="" val="772756737"/>
              </p:ext>
            </p:extLst>
          </p:nvPr>
        </p:nvGraphicFramePr>
        <p:xfrm>
          <a:off x="3808412" y="1987888"/>
          <a:ext cx="4191000" cy="2413000"/>
        </p:xfrm>
        <a:graphic>
          <a:graphicData uri="http://schemas.openxmlformats.org/presentationml/2006/ole">
            <p:oleObj spid="_x0000_s161836" name="CorelPhotoPaint.Image.10" r:id="rId3" imgW="4191000" imgH="2413000" progId="">
              <p:embed/>
            </p:oleObj>
          </a:graphicData>
        </a:graphic>
      </p:graphicFrame>
      <p:sp>
        <p:nvSpPr>
          <p:cNvPr id="2" name="Title 1">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4A0D8561-8B4C-44B5-BFE2-71D146DA6938}"/>
              </a:ext>
            </a:extLst>
          </p:cNvPr>
          <p:cNvSpPr>
            <a:spLocks noGrp="1"/>
          </p:cNvSpPr>
          <p:nvPr>
            <p:ph type="title"/>
          </p:nvPr>
        </p:nvSpPr>
        <p:spPr>
          <a:xfrm>
            <a:off x="2894012" y="416441"/>
            <a:ext cx="6781800" cy="990583"/>
          </a:xfrm>
        </p:spPr>
        <p:txBody>
          <a:bodyPr>
            <a:normAutofit fontScale="90000"/>
          </a:bodyPr>
          <a:lstStyle/>
          <a:p>
            <a:pPr algn="ctr">
              <a:defRPr/>
            </a:pPr>
            <a:r>
              <a:rPr lang="en-US" sz="3200" b="0" dirty="0">
                <a:solidFill>
                  <a:schemeClr val="tx1"/>
                </a:solidFill>
                <a:effectLst/>
                <a:latin typeface="Times New Roman" panose="02020603050405020304" pitchFamily="18" charset="0"/>
                <a:cs typeface="Times New Roman" panose="02020603050405020304" pitchFamily="18" charset="0"/>
              </a:rPr>
              <a:t>Arithmetic SNR Improvement </a:t>
            </a:r>
            <a:br>
              <a:rPr lang="en-US" sz="3200" b="0" dirty="0">
                <a:solidFill>
                  <a:schemeClr val="tx1"/>
                </a:solidFill>
                <a:effectLst/>
                <a:latin typeface="Times New Roman" panose="02020603050405020304" pitchFamily="18" charset="0"/>
                <a:cs typeface="Times New Roman" panose="02020603050405020304" pitchFamily="18" charset="0"/>
              </a:rPr>
            </a:br>
            <a:r>
              <a:rPr lang="en-US" sz="3200" b="0" dirty="0">
                <a:solidFill>
                  <a:schemeClr val="tx1"/>
                </a:solidFill>
                <a:effectLst/>
                <a:latin typeface="Times New Roman" panose="02020603050405020304" pitchFamily="18" charset="0"/>
                <a:cs typeface="Times New Roman" panose="02020603050405020304" pitchFamily="18" charset="0"/>
              </a:rPr>
              <a:t>Re-scale Coefficients in Digital Filter</a:t>
            </a:r>
          </a:p>
        </p:txBody>
      </p:sp>
      <p:sp>
        <p:nvSpPr>
          <p:cNvPr id="44035" name="Rectangle 2">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DD94D9FB-C80B-47AE-908C-39052E4A0A02}"/>
              </a:ext>
            </a:extLst>
          </p:cNvPr>
          <p:cNvSpPr>
            <a:spLocks noChangeArrowheads="1"/>
          </p:cNvSpPr>
          <p:nvPr/>
        </p:nvSpPr>
        <p:spPr bwMode="auto">
          <a:xfrm>
            <a:off x="1522413" y="-184666"/>
            <a:ext cx="184731" cy="369332"/>
          </a:xfrm>
          <a:prstGeom prst="rect">
            <a:avLst/>
          </a:prstGeom>
          <a:noFill/>
          <a:ln>
            <a:noFill/>
          </a:ln>
          <a:extLst>
            <a:ext uri="{909E8E84-426E-40DD-AFC4-6F175D3DCCD1}">
              <a14:hiddenFil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latin typeface="Perpetua" panose="02020502060401020303" pitchFamily="18" charset="0"/>
            </a:endParaRPr>
          </a:p>
        </p:txBody>
      </p:sp>
      <p:sp>
        <p:nvSpPr>
          <p:cNvPr id="5" name="Slide Number Placeholder 4">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FE376290-113E-48D0-BA5B-1E0A634C8006}"/>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F146CE06-113E-4103-AF5F-497CE78462A2}" type="slidenum">
              <a:rPr lang="en-US" altLang="en-US">
                <a:solidFill>
                  <a:srgbClr val="FFFFFF"/>
                </a:solidFill>
                <a:latin typeface="Franklin Gothic Book" panose="020B0503020102020204" pitchFamily="34" charset="0"/>
              </a:rPr>
              <a:pPr eaLnBrk="1" hangingPunct="1"/>
              <a:t>86</a:t>
            </a:fld>
            <a:endParaRPr lang="en-US" altLang="en-US">
              <a:solidFill>
                <a:srgbClr val="FFFFFF"/>
              </a:solidFill>
              <a:latin typeface="Franklin Gothic Book" panose="020B0503020102020204" pitchFamily="34" charset="0"/>
            </a:endParaRPr>
          </a:p>
        </p:txBody>
      </p:sp>
      <p:cxnSp>
        <p:nvCxnSpPr>
          <p:cNvPr id="4" name="Straight Arrow Connector 3">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CCC3F2DF-DEE2-4B3B-86C4-C1107B664F48}"/>
              </a:ext>
            </a:extLst>
          </p:cNvPr>
          <p:cNvCxnSpPr/>
          <p:nvPr/>
        </p:nvCxnSpPr>
        <p:spPr>
          <a:xfrm flipH="1">
            <a:off x="4722812" y="2422214"/>
            <a:ext cx="68580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644CC025-AA6A-4BB5-A08D-D925876A8632}"/>
              </a:ext>
            </a:extLst>
          </p:cNvPr>
          <p:cNvSpPr txBox="1"/>
          <p:nvPr/>
        </p:nvSpPr>
        <p:spPr>
          <a:xfrm>
            <a:off x="4570412" y="2014782"/>
            <a:ext cx="990600" cy="369332"/>
          </a:xfrm>
          <a:prstGeom prst="rect">
            <a:avLst/>
          </a:prstGeom>
          <a:noFill/>
        </p:spPr>
        <p:txBody>
          <a:bodyPr wrap="square" rtlCol="0">
            <a:spAutoFit/>
          </a:bodyPr>
          <a:lstStyle/>
          <a:p>
            <a:r>
              <a:rPr lang="en-US" dirty="0"/>
              <a:t>Rescale</a:t>
            </a:r>
          </a:p>
        </p:txBody>
      </p:sp>
      <p:sp>
        <p:nvSpPr>
          <p:cNvPr id="7" name="TextBox 6">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0CA8A456-3343-4B9B-B60C-310DEF312408}"/>
              </a:ext>
            </a:extLst>
          </p:cNvPr>
          <p:cNvSpPr txBox="1"/>
          <p:nvPr/>
        </p:nvSpPr>
        <p:spPr>
          <a:xfrm>
            <a:off x="8201775" y="2431179"/>
            <a:ext cx="2341347" cy="923330"/>
          </a:xfrm>
          <a:prstGeom prst="rect">
            <a:avLst/>
          </a:prstGeom>
          <a:noFill/>
        </p:spPr>
        <p:txBody>
          <a:bodyPr wrap="none" rtlCol="0">
            <a:spAutoFit/>
          </a:bodyPr>
          <a:lstStyle/>
          <a:p>
            <a:pPr algn="ctr"/>
            <a:r>
              <a:rPr lang="en-US" dirty="0">
                <a:solidFill>
                  <a:srgbClr val="0A0C0E"/>
                </a:solidFill>
              </a:rPr>
              <a:t>Coefficient Bits</a:t>
            </a:r>
          </a:p>
          <a:p>
            <a:pPr algn="ctr"/>
            <a:r>
              <a:rPr lang="en-US" dirty="0">
                <a:solidFill>
                  <a:srgbClr val="0A0C0E"/>
                </a:solidFill>
              </a:rPr>
              <a:t>With Leading Zeros</a:t>
            </a:r>
          </a:p>
          <a:p>
            <a:pPr algn="ctr"/>
            <a:r>
              <a:rPr lang="en-US" dirty="0">
                <a:solidFill>
                  <a:srgbClr val="0A0C0E"/>
                </a:solidFill>
              </a:rPr>
              <a:t>Due to Applied Scaling </a:t>
            </a:r>
          </a:p>
        </p:txBody>
      </p:sp>
      <p:sp>
        <p:nvSpPr>
          <p:cNvPr id="8" name="Rectangle 7">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93661B96-4585-4A1D-BA1E-01ADFDB34812}"/>
              </a:ext>
            </a:extLst>
          </p:cNvPr>
          <p:cNvSpPr/>
          <p:nvPr/>
        </p:nvSpPr>
        <p:spPr>
          <a:xfrm>
            <a:off x="8268340" y="3581400"/>
            <a:ext cx="2208212" cy="646331"/>
          </a:xfrm>
          <a:prstGeom prst="rect">
            <a:avLst/>
          </a:prstGeom>
        </p:spPr>
        <p:txBody>
          <a:bodyPr wrap="square">
            <a:spAutoFit/>
          </a:bodyPr>
          <a:lstStyle/>
          <a:p>
            <a:pPr algn="ctr"/>
            <a:r>
              <a:rPr lang="en-US" dirty="0">
                <a:solidFill>
                  <a:srgbClr val="0A0C0E"/>
                </a:solidFill>
              </a:rPr>
              <a:t>Coefficient Bits</a:t>
            </a:r>
          </a:p>
          <a:p>
            <a:pPr algn="ctr"/>
            <a:r>
              <a:rPr lang="en-US" dirty="0">
                <a:solidFill>
                  <a:srgbClr val="0A0C0E"/>
                </a:solidFill>
              </a:rPr>
              <a:t>No Leading Zeros</a:t>
            </a:r>
            <a:endParaRPr lang="en-US" dirty="0"/>
          </a:p>
        </p:txBody>
      </p:sp>
      <p:cxnSp>
        <p:nvCxnSpPr>
          <p:cNvPr id="10" name="Straight Arrow Connector 9"/>
          <p:cNvCxnSpPr/>
          <p:nvPr/>
        </p:nvCxnSpPr>
        <p:spPr>
          <a:xfrm>
            <a:off x="5407024" y="3710068"/>
            <a:ext cx="1984744" cy="11593"/>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6539658" y="2178002"/>
            <a:ext cx="633507" cy="369332"/>
          </a:xfrm>
          <a:prstGeom prst="rect">
            <a:avLst/>
          </a:prstGeom>
          <a:noFill/>
        </p:spPr>
        <p:txBody>
          <a:bodyPr wrap="none" rtlCol="0">
            <a:spAutoFit/>
          </a:bodyPr>
          <a:lstStyle/>
          <a:p>
            <a:r>
              <a:rPr lang="en-US" dirty="0" smtClean="0">
                <a:latin typeface="Times New Roman" panose="02020603050405020304" pitchFamily="18" charset="0"/>
                <a:cs typeface="Times New Roman" panose="02020603050405020304" pitchFamily="18" charset="0"/>
              </a:rPr>
              <a:t>SNR</a:t>
            </a:r>
            <a:endParaRPr lang="en-US" dirty="0">
              <a:latin typeface="Times New Roman" panose="02020603050405020304" pitchFamily="18" charset="0"/>
              <a:cs typeface="Times New Roman" panose="02020603050405020304" pitchFamily="18" charset="0"/>
            </a:endParaRPr>
          </a:p>
        </p:txBody>
      </p:sp>
      <p:cxnSp>
        <p:nvCxnSpPr>
          <p:cNvPr id="14" name="Straight Arrow Connector 13"/>
          <p:cNvCxnSpPr/>
          <p:nvPr/>
        </p:nvCxnSpPr>
        <p:spPr>
          <a:xfrm flipV="1">
            <a:off x="6331980" y="2542985"/>
            <a:ext cx="1201264" cy="8698"/>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6015226" y="3363161"/>
            <a:ext cx="633507" cy="369332"/>
          </a:xfrm>
          <a:prstGeom prst="rect">
            <a:avLst/>
          </a:prstGeom>
        </p:spPr>
        <p:txBody>
          <a:bodyPr wrap="none">
            <a:spAutoFit/>
          </a:bodyPr>
          <a:lstStyle/>
          <a:p>
            <a:pPr lvl="0"/>
            <a:r>
              <a:rPr lang="en-US" dirty="0">
                <a:solidFill>
                  <a:srgbClr val="4D5B6B"/>
                </a:solidFill>
                <a:latin typeface="Times New Roman" panose="02020603050405020304" pitchFamily="18" charset="0"/>
                <a:cs typeface="Times New Roman" panose="02020603050405020304" pitchFamily="18" charset="0"/>
              </a:rPr>
              <a:t>SNR</a:t>
            </a:r>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3796048677"/>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03211" y="893"/>
            <a:ext cx="11885613" cy="6856214"/>
          </a:xfrm>
          <a:prstGeom prst="rect">
            <a:avLst/>
          </a:prstGeom>
        </p:spPr>
      </p:pic>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2923497456"/>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03212" y="894"/>
            <a:ext cx="11885612" cy="6856213"/>
          </a:xfrm>
          <a:prstGeom prst="rect">
            <a:avLst/>
          </a:prstGeom>
        </p:spPr>
      </p:pic>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1498677750"/>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03212" y="893"/>
            <a:ext cx="11885612" cy="7081707"/>
          </a:xfrm>
          <a:prstGeom prst="rect">
            <a:avLst/>
          </a:prstGeom>
        </p:spPr>
      </p:pic>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315721027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218" name="Rectangle 4">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FD9826B5-AB2A-44ED-B11A-93C8EB9D7B26}"/>
              </a:ext>
            </a:extLst>
          </p:cNvPr>
          <p:cNvSpPr>
            <a:spLocks noGrp="1" noChangeArrowheads="1"/>
          </p:cNvSpPr>
          <p:nvPr>
            <p:ph type="title"/>
          </p:nvPr>
        </p:nvSpPr>
        <p:spPr>
          <a:xfrm>
            <a:off x="2566892" y="719606"/>
            <a:ext cx="8328120" cy="1143000"/>
          </a:xfrm>
          <a:noFill/>
        </p:spPr>
        <p:txBody>
          <a:bodyPr/>
          <a:lstStyle/>
          <a:p>
            <a:pPr eaLnBrk="1" hangingPunct="1"/>
            <a:r>
              <a:rPr lang="en-US" altLang="en-US" sz="4800" b="0" dirty="0">
                <a:ln w="0"/>
                <a:solidFill>
                  <a:srgbClr val="0A0C0E"/>
                </a:solidFill>
                <a:effectLst/>
                <a:latin typeface="Times New Roman" panose="02020603050405020304" pitchFamily="18" charset="0"/>
                <a:cs typeface="Times New Roman" panose="02020603050405020304" pitchFamily="18" charset="0"/>
              </a:rPr>
              <a:t>Why Digital Communications?</a:t>
            </a:r>
          </a:p>
        </p:txBody>
      </p:sp>
      <p:sp>
        <p:nvSpPr>
          <p:cNvPr id="225285" name="Rectangle 5">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375ACABC-F1A1-4288-9918-9830FC6600C6}"/>
              </a:ext>
            </a:extLst>
          </p:cNvPr>
          <p:cNvSpPr>
            <a:spLocks noChangeArrowheads="1"/>
          </p:cNvSpPr>
          <p:nvPr/>
        </p:nvSpPr>
        <p:spPr bwMode="auto">
          <a:xfrm>
            <a:off x="2436812" y="2209801"/>
            <a:ext cx="7391400" cy="1311275"/>
          </a:xfrm>
          <a:prstGeom prst="rect">
            <a:avLst/>
          </a:prstGeom>
          <a:noFill/>
          <a:ln w="12700">
            <a:noFill/>
            <a:miter lim="800000"/>
            <a:headEnd type="none" w="sm" len="sm"/>
            <a:tailEnd type="none" w="sm" len="sm"/>
          </a:ln>
        </p:spPr>
        <p:txBody>
          <a:bodyPr>
            <a:spAutoFit/>
          </a:bodyPr>
          <a:lstStyle/>
          <a:p>
            <a:pPr algn="ctr">
              <a:spcBef>
                <a:spcPct val="50000"/>
              </a:spcBef>
              <a:defRPr/>
            </a:pPr>
            <a:r>
              <a:rPr lang="en-US" sz="4000" dirty="0">
                <a:solidFill>
                  <a:srgbClr val="0A0C0E"/>
                </a:solidFill>
                <a:latin typeface="Times New Roman" panose="02020603050405020304" pitchFamily="18" charset="0"/>
                <a:cs typeface="Times New Roman" panose="02020603050405020304" pitchFamily="18" charset="0"/>
              </a:rPr>
              <a:t>But Let Your Communications Be Yea, Yea: Nay, Nay:</a:t>
            </a:r>
          </a:p>
        </p:txBody>
      </p:sp>
      <p:sp>
        <p:nvSpPr>
          <p:cNvPr id="225286" name="Rectangle 6">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2589D52E-12D1-4DF3-9BCA-CD8378847DE1}"/>
              </a:ext>
            </a:extLst>
          </p:cNvPr>
          <p:cNvSpPr>
            <a:spLocks noChangeArrowheads="1"/>
          </p:cNvSpPr>
          <p:nvPr/>
        </p:nvSpPr>
        <p:spPr bwMode="auto">
          <a:xfrm>
            <a:off x="5561012" y="5410201"/>
            <a:ext cx="4114800" cy="830263"/>
          </a:xfrm>
          <a:prstGeom prst="rect">
            <a:avLst/>
          </a:prstGeom>
          <a:noFill/>
          <a:ln w="12700">
            <a:noFill/>
            <a:miter lim="800000"/>
            <a:headEnd type="none" w="sm" len="sm"/>
            <a:tailEnd type="none" w="sm" len="sm"/>
          </a:ln>
        </p:spPr>
        <p:txBody>
          <a:bodyPr>
            <a:spAutoFit/>
          </a:bodyPr>
          <a:lstStyle/>
          <a:p>
            <a:pPr algn="ctr">
              <a:spcBef>
                <a:spcPct val="50000"/>
              </a:spcBef>
              <a:defRPr/>
            </a:pPr>
            <a:r>
              <a:rPr lang="en-US" sz="2400" dirty="0">
                <a:solidFill>
                  <a:srgbClr val="0A0C0E"/>
                </a:solidFill>
                <a:latin typeface="Times New Roman" panose="02020603050405020304" pitchFamily="18" charset="0"/>
                <a:cs typeface="Times New Roman" panose="02020603050405020304" pitchFamily="18" charset="0"/>
              </a:rPr>
              <a:t>Sermon on the Mount, Matthew, Ch. 5, verse. 37</a:t>
            </a:r>
          </a:p>
        </p:txBody>
      </p:sp>
      <p:sp>
        <p:nvSpPr>
          <p:cNvPr id="225287" name="Rectangle 7">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9A404B94-049C-44C6-95C0-30CDBAC5A55A}"/>
              </a:ext>
            </a:extLst>
          </p:cNvPr>
          <p:cNvSpPr>
            <a:spLocks noChangeArrowheads="1"/>
          </p:cNvSpPr>
          <p:nvPr/>
        </p:nvSpPr>
        <p:spPr bwMode="auto">
          <a:xfrm>
            <a:off x="2665412" y="3733801"/>
            <a:ext cx="7315200" cy="1311275"/>
          </a:xfrm>
          <a:prstGeom prst="rect">
            <a:avLst/>
          </a:prstGeom>
          <a:noFill/>
          <a:ln w="12700">
            <a:noFill/>
            <a:miter lim="800000"/>
            <a:headEnd type="none" w="sm" len="sm"/>
            <a:tailEnd type="none" w="sm" len="sm"/>
          </a:ln>
        </p:spPr>
        <p:txBody>
          <a:bodyPr>
            <a:spAutoFit/>
          </a:bodyPr>
          <a:lstStyle/>
          <a:p>
            <a:pPr algn="ctr">
              <a:spcBef>
                <a:spcPct val="50000"/>
              </a:spcBef>
              <a:defRPr/>
            </a:pPr>
            <a:r>
              <a:rPr lang="en-US" sz="4000" dirty="0">
                <a:solidFill>
                  <a:srgbClr val="0A0C0E"/>
                </a:solidFill>
                <a:latin typeface="Times New Roman" panose="02020603050405020304" pitchFamily="18" charset="0"/>
                <a:cs typeface="Times New Roman" panose="02020603050405020304" pitchFamily="18" charset="0"/>
              </a:rPr>
              <a:t>For What So Ever is More Than These Cometh of Evil.</a:t>
            </a:r>
          </a:p>
        </p:txBody>
      </p:sp>
      <p:sp>
        <p:nvSpPr>
          <p:cNvPr id="9222" name="Slide Number Placeholder 5">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605E64E0-6267-4A70-8EC9-B0A9987BC066}"/>
              </a:ext>
            </a:extLst>
          </p:cNvPr>
          <p:cNvSpPr>
            <a:spLocks noGrp="1"/>
          </p:cNvSpPr>
          <p:nvPr>
            <p:ph type="sldNum" sz="quarter" idx="12"/>
          </p:nvPr>
        </p:nvSpPr>
        <p:spPr bwMode="auto">
          <a:noFill/>
          <a:extLst>
            <a:ext uri="{909E8E84-426E-40DD-AFC4-6F175D3DCCD1}">
              <a14:hiddenFil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836098BE-659F-4E58-BA5D-F1627D0A7D66}" type="slidenum">
              <a:rPr lang="en-US" altLang="en-US" sz="1200">
                <a:solidFill>
                  <a:srgbClr val="898989"/>
                </a:solidFill>
              </a:rPr>
              <a:pPr>
                <a:spcBef>
                  <a:spcPct val="0"/>
                </a:spcBef>
                <a:buFontTx/>
                <a:buNone/>
              </a:pPr>
              <a:t>9</a:t>
            </a:fld>
            <a:endParaRPr lang="en-US" altLang="en-US" sz="1200">
              <a:solidFill>
                <a:srgbClr val="898989"/>
              </a:solidFill>
            </a:endParaRPr>
          </a:p>
        </p:txBody>
      </p:sp>
      <p:sp>
        <p:nvSpPr>
          <p:cNvPr id="2" name="Rectangle 1">
            <a:extLst>
              <a:ext uri="{FF2B5EF4-FFF2-40B4-BE49-F238E27FC236}">
                <a16:creationId xmlns:a16="http://schemas.microsoft.com/office/drawing/2014/main" xmlns="" xmlns:p="http://schemas.openxmlformats.org/presentationml/2006/main" xmlns:r="http://schemas.openxmlformats.org/officeDocument/2006/relationships" xmlns:a="http://schemas.openxmlformats.org/drawingml/2006/main" id="{9C35A3BA-BD84-41CF-BC0B-D816CA1E4CF5}"/>
              </a:ext>
            </a:extLst>
          </p:cNvPr>
          <p:cNvSpPr/>
          <p:nvPr/>
        </p:nvSpPr>
        <p:spPr>
          <a:xfrm>
            <a:off x="11580812" y="5715000"/>
            <a:ext cx="288862" cy="338554"/>
          </a:xfrm>
          <a:prstGeom prst="rect">
            <a:avLst/>
          </a:prstGeom>
        </p:spPr>
        <p:txBody>
          <a:bodyPr wrap="none">
            <a:spAutoFit/>
          </a:bodyPr>
          <a:lstStyle/>
          <a:p>
            <a:r>
              <a:rPr lang="en-US" sz="1600" dirty="0">
                <a:solidFill>
                  <a:schemeClr val="tx1">
                    <a:lumMod val="60000"/>
                    <a:lumOff val="40000"/>
                  </a:schemeClr>
                </a:solidFill>
              </a:rPr>
              <a:t>8</a:t>
            </a:r>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4066760497"/>
      </p:ext>
    </p:extLst>
  </p:cSld>
  <p:clrMapOvr>
    <a:masterClrMapping/>
  </p:clrMapOvr>
  <mc:AlternateContent>
    <mc:Choice xmlns:mc="http://schemas.openxmlformats.org/markup-compatibility/2006" xmlns:p14="http://schemas.microsoft.com/office/powerpoint/2010/main" xmlns:p="http://schemas.openxmlformats.org/presentationml/2006/main" xmlns:r="http://schemas.openxmlformats.org/officeDocument/2006/relationships" xmlns:a="http://schemas.openxmlformats.org/drawingml/2006/main" xmlns="" Requires="p14">
      <p:transition spd="slow" p14:dur="2000"/>
    </mc:Choice>
    <mc:Fallback>
      <mp:transition xmlns:mp="http://schemas.microsoft.com/office/mac/powerpoint/2008/mai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25286"/>
                                        </p:tgtEl>
                                        <p:attrNameLst>
                                          <p:attrName>style.visibility</p:attrName>
                                        </p:attrNameLst>
                                      </p:cBhvr>
                                      <p:to>
                                        <p:strVal val="visible"/>
                                      </p:to>
                                    </p:set>
                                    <p:animEffect transition="in" filter="dissolve">
                                      <p:cBhvr>
                                        <p:cTn id="7" dur="500"/>
                                        <p:tgtEl>
                                          <p:spTgt spid="22528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225285"/>
                                        </p:tgtEl>
                                        <p:attrNameLst>
                                          <p:attrName>style.visibility</p:attrName>
                                        </p:attrNameLst>
                                      </p:cBhvr>
                                      <p:to>
                                        <p:strVal val="visible"/>
                                      </p:to>
                                    </p:set>
                                    <p:anim calcmode="lin" valueType="num">
                                      <p:cBhvr additive="base">
                                        <p:cTn id="12" dur="500" fill="hold"/>
                                        <p:tgtEl>
                                          <p:spTgt spid="225285"/>
                                        </p:tgtEl>
                                        <p:attrNameLst>
                                          <p:attrName>ppt_x</p:attrName>
                                        </p:attrNameLst>
                                      </p:cBhvr>
                                      <p:tavLst>
                                        <p:tav tm="0">
                                          <p:val>
                                            <p:strVal val="#ppt_x"/>
                                          </p:val>
                                        </p:tav>
                                        <p:tav tm="100000">
                                          <p:val>
                                            <p:strVal val="#ppt_x"/>
                                          </p:val>
                                        </p:tav>
                                      </p:tavLst>
                                    </p:anim>
                                    <p:anim calcmode="lin" valueType="num">
                                      <p:cBhvr additive="base">
                                        <p:cTn id="13" dur="500" fill="hold"/>
                                        <p:tgtEl>
                                          <p:spTgt spid="225285"/>
                                        </p:tgtEl>
                                        <p:attrNameLst>
                                          <p:attrName>ppt_y</p:attrName>
                                        </p:attrNameLst>
                                      </p:cBhvr>
                                      <p:tavLst>
                                        <p:tav tm="0">
                                          <p:val>
                                            <p:strVal val="1+#ppt_h/2"/>
                                          </p:val>
                                        </p:tav>
                                        <p:tav tm="100000">
                                          <p:val>
                                            <p:strVal val="#ppt_y"/>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225287"/>
                                        </p:tgtEl>
                                        <p:attrNameLst>
                                          <p:attrName>style.visibility</p:attrName>
                                        </p:attrNameLst>
                                      </p:cBhvr>
                                      <p:to>
                                        <p:strVal val="visible"/>
                                      </p:to>
                                    </p:set>
                                    <p:anim calcmode="lin" valueType="num">
                                      <p:cBhvr additive="base">
                                        <p:cTn id="18" dur="500" fill="hold"/>
                                        <p:tgtEl>
                                          <p:spTgt spid="225287"/>
                                        </p:tgtEl>
                                        <p:attrNameLst>
                                          <p:attrName>ppt_x</p:attrName>
                                        </p:attrNameLst>
                                      </p:cBhvr>
                                      <p:tavLst>
                                        <p:tav tm="0">
                                          <p:val>
                                            <p:strVal val="#ppt_x"/>
                                          </p:val>
                                        </p:tav>
                                        <p:tav tm="100000">
                                          <p:val>
                                            <p:strVal val="#ppt_x"/>
                                          </p:val>
                                        </p:tav>
                                      </p:tavLst>
                                    </p:anim>
                                    <p:anim calcmode="lin" valueType="num">
                                      <p:cBhvr additive="base">
                                        <p:cTn id="19" dur="500" fill="hold"/>
                                        <p:tgtEl>
                                          <p:spTgt spid="22528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285" grpId="0"/>
      <p:bldP spid="225286" grpId="0"/>
      <p:bldP spid="225287" grpId="0"/>
    </p:bldLst>
  </p:timing>
</p:sld>
</file>

<file path=ppt/tags/tag1.xml><?xml version="1.0" encoding="utf-8"?>
<p:tagLs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tag name="DVSECTIONID" val="wjzqUzkCEyRs7MDbtn22K6"/>
</p:tagLst>
</file>

<file path=ppt/tags/tag2.xml><?xml version="1.0" encoding="utf-8"?>
<p:tagLs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tag name="DVSECTIONID" val="GeXH6ortg5F8MBDBCXffNY"/>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Thermal">
  <a:themeElements>
    <a:clrScheme name="Thermal">
      <a:dk1>
        <a:srgbClr val="4D5B6B"/>
      </a:dk1>
      <a:lt1>
        <a:srgbClr val="FFFFFF"/>
      </a:lt1>
      <a:dk2>
        <a:srgbClr val="675D59"/>
      </a:dk2>
      <a:lt2>
        <a:srgbClr val="E8DED8"/>
      </a:lt2>
      <a:accent1>
        <a:srgbClr val="FF7605"/>
      </a:accent1>
      <a:accent2>
        <a:srgbClr val="7F7F7F"/>
      </a:accent2>
      <a:accent3>
        <a:srgbClr val="7F5185"/>
      </a:accent3>
      <a:accent4>
        <a:srgbClr val="89AAD3"/>
      </a:accent4>
      <a:accent5>
        <a:srgbClr val="8F5B4B"/>
      </a:accent5>
      <a:accent6>
        <a:srgbClr val="C84340"/>
      </a:accent6>
      <a:hlink>
        <a:srgbClr val="89AAD3"/>
      </a:hlink>
      <a:folHlink>
        <a:srgbClr val="795185"/>
      </a:folHlink>
    </a:clrScheme>
    <a:fontScheme name="Thermal">
      <a:maj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bri"/>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hermal">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15875" cap="flat" cmpd="sng" algn="ctr">
          <a:solidFill>
            <a:schemeClr val="phClr"/>
          </a:solidFill>
          <a:prstDash val="solid"/>
        </a:ln>
        <a:ln w="3175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63500" dist="38100" dir="8100000" rotWithShape="0">
              <a:srgbClr val="000000">
                <a:alpha val="45000"/>
              </a:srgbClr>
            </a:outerShdw>
          </a:effectLst>
        </a:effectStyle>
        <a:effectStyle>
          <a:effectLst>
            <a:outerShdw blurRad="101600" dist="63500" dir="8100000" rotWithShape="0">
              <a:srgbClr val="000000">
                <a:alpha val="40000"/>
              </a:srgbClr>
            </a:outerShdw>
          </a:effectLst>
          <a:scene3d>
            <a:camera prst="orthographicFront">
              <a:rot lat="0" lon="0" rev="0"/>
            </a:camera>
            <a:lightRig rig="threePt" dir="t">
              <a:rot lat="0" lon="0" rev="3000000"/>
            </a:lightRig>
          </a:scene3d>
          <a:sp3d>
            <a:bevelT h="19050"/>
          </a:sp3d>
        </a:effectStyle>
      </a:effectStyleLst>
      <a:bgFillStyleLst>
        <a:solidFill>
          <a:schemeClr val="phClr"/>
        </a:solidFill>
        <a:gradFill rotWithShape="1">
          <a:gsLst>
            <a:gs pos="0">
              <a:schemeClr val="phClr">
                <a:tint val="100000"/>
                <a:lumMod val="125000"/>
              </a:schemeClr>
            </a:gs>
            <a:gs pos="55000">
              <a:schemeClr val="phClr">
                <a:shade val="100000"/>
                <a:satMod val="100000"/>
                <a:lumMod val="100000"/>
              </a:schemeClr>
            </a:gs>
            <a:gs pos="100000">
              <a:schemeClr val="phClr">
                <a:shade val="90000"/>
                <a:satMod val="300000"/>
                <a:lumMod val="95000"/>
              </a:schemeClr>
            </a:gs>
          </a:gsLst>
          <a:lin ang="5400000" scaled="0"/>
        </a:gradFill>
        <a:blipFill>
          <a:blip xmlns:r="http://schemas.openxmlformats.org/officeDocument/2006/relationships" r:embed="rId1">
            <a:duotone>
              <a:schemeClr val="phClr">
                <a:shade val="80000"/>
              </a:schemeClr>
              <a:schemeClr val="phClr">
                <a:tint val="98000"/>
                <a:satMod val="130000"/>
              </a:schemeClr>
            </a:duotone>
          </a:blip>
          <a:tile tx="0" ty="0" sx="100000" sy="100000" flip="none" algn="tl"/>
        </a:blipFill>
      </a:bgFillStyleLst>
    </a:fmtScheme>
  </a:themeElements>
  <a:objectDefaults/>
  <a:extraClrSchemeLst/>
</a:theme>
</file>

<file path=ppt/theme/theme2.xml><?xml version="1.0" encoding="utf-8"?>
<a:theme xmlns:a="http://schemas.openxmlformats.org/drawingml/2006/main" name="Office Theme">
  <a:themeElements>
    <a:clrScheme name="Continental_16x9">
      <a:dk1>
        <a:srgbClr val="545454"/>
      </a:dk1>
      <a:lt1>
        <a:sysClr val="window" lastClr="FFFFFF"/>
      </a:lt1>
      <a:dk2>
        <a:srgbClr val="000000"/>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Century Gothic">
      <a:maj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Continental_16x9">
      <a:dk1>
        <a:srgbClr val="545454"/>
      </a:dk1>
      <a:lt1>
        <a:sysClr val="window" lastClr="FFFFFF"/>
      </a:lt1>
      <a:dk2>
        <a:srgbClr val="000000"/>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Century Gothic">
      <a:maj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42411F04-4D52-442C-8C0A-5514FA73E44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0</TotalTime>
  <Words>3761</Words>
  <Application>Microsoft Office PowerPoint</Application>
  <PresentationFormat>Custom</PresentationFormat>
  <Paragraphs>687</Paragraphs>
  <Slides>89</Slides>
  <Notes>2</Notes>
  <HiddenSlides>1</HiddenSlides>
  <MMClips>0</MMClips>
  <ScaleCrop>false</ScaleCrop>
  <HeadingPairs>
    <vt:vector size="8" baseType="variant">
      <vt:variant>
        <vt:lpstr>Design Template</vt:lpstr>
      </vt:variant>
      <vt:variant>
        <vt:i4>1</vt:i4>
      </vt:variant>
      <vt:variant>
        <vt:lpstr>Links</vt:lpstr>
      </vt:variant>
      <vt:variant>
        <vt:i4>1</vt:i4>
      </vt:variant>
      <vt:variant>
        <vt:lpstr>Embedded OLE Servers</vt:lpstr>
      </vt:variant>
      <vt:variant>
        <vt:i4>4</vt:i4>
      </vt:variant>
      <vt:variant>
        <vt:lpstr>Slide Titles</vt:lpstr>
      </vt:variant>
      <vt:variant>
        <vt:i4>89</vt:i4>
      </vt:variant>
    </vt:vector>
  </HeadingPairs>
  <TitlesOfParts>
    <vt:vector size="95" baseType="lpstr">
      <vt:lpstr>Thermal</vt:lpstr>
      <vt:lpstr>C:\Users\fred\Documents\corel_files\imbalance_x7.cdr\Page:1</vt:lpstr>
      <vt:lpstr>CorelDRAW</vt:lpstr>
      <vt:lpstr>Bitmap Image</vt:lpstr>
      <vt:lpstr>Equation</vt:lpstr>
      <vt:lpstr>CorelPhotoPaint.Image.10</vt:lpstr>
      <vt:lpstr>Slide 1</vt:lpstr>
      <vt:lpstr>Slide 2</vt:lpstr>
      <vt:lpstr>Slide 3</vt:lpstr>
      <vt:lpstr>Slide 4</vt:lpstr>
      <vt:lpstr>What The Customer Wants</vt:lpstr>
      <vt:lpstr>What The Customer Expects to Pay</vt:lpstr>
      <vt:lpstr>When The Customer Wants it</vt:lpstr>
      <vt:lpstr>What Size Customer Wants</vt:lpstr>
      <vt:lpstr>Why Digital Communications?</vt:lpstr>
      <vt:lpstr>To Paraphrase the Great Bard</vt:lpstr>
      <vt:lpstr>Slide 11</vt:lpstr>
      <vt:lpstr>Slide 12</vt:lpstr>
      <vt:lpstr>Slide 13</vt:lpstr>
      <vt:lpstr>Marine Spark Transmitter</vt:lpstr>
      <vt:lpstr>Valdemar Poulsen, 1869-1942</vt:lpstr>
      <vt:lpstr>Lee De Forest,1877-1961</vt:lpstr>
      <vt:lpstr>Edwin Armstrong, 1890-1954</vt:lpstr>
      <vt:lpstr>Regenerative Receiver</vt:lpstr>
      <vt:lpstr>TRF: Tuned Radio Frequency Receiver</vt:lpstr>
      <vt:lpstr>Super-Heterodyne Receiver</vt:lpstr>
      <vt:lpstr>Radio During the World War: (1914-1919)</vt:lpstr>
      <vt:lpstr>US Navy Sponsored Radio Cartel</vt:lpstr>
      <vt:lpstr>Application Evolution</vt:lpstr>
      <vt:lpstr>Commercial Broadcasting</vt:lpstr>
      <vt:lpstr>Vacuum Tube Replacement</vt:lpstr>
      <vt:lpstr>Integrated Circuits</vt:lpstr>
      <vt:lpstr>The world manufactures more   transistors than it grows grains of rice.</vt:lpstr>
      <vt:lpstr>Slide 28</vt:lpstr>
      <vt:lpstr>Slide 29</vt:lpstr>
      <vt:lpstr>Evolution: Chapters 5 and 6</vt:lpstr>
      <vt:lpstr>Slide 31</vt:lpstr>
      <vt:lpstr>Slide 32</vt:lpstr>
      <vt:lpstr>I-Q Imbalance Requires DC Cancellers Then Phase Correction and Gain Correction</vt:lpstr>
      <vt:lpstr>Slide 34</vt:lpstr>
      <vt:lpstr>Slide 35</vt:lpstr>
      <vt:lpstr>Slide 36</vt:lpstr>
      <vt:lpstr>Sequence of 16-QAM Constellations During Phase and Gain Balancing </vt:lpstr>
      <vt:lpstr>Slide 38</vt:lpstr>
      <vt:lpstr>Constellations of channel +k and -k</vt:lpstr>
      <vt:lpstr>Crosstalk Between Channels k and –k Due to Mixer Gain and Phase Imbalance</vt:lpstr>
      <vt:lpstr>Adaptive Image Canceller </vt:lpstr>
      <vt:lpstr>Slide 42</vt:lpstr>
      <vt:lpstr>Crosstalk Between  Occupied Channel k and Empty Channel -k</vt:lpstr>
      <vt:lpstr>Constellation after Gradient Descent  Suppression of Gain and Phase Imbalance</vt:lpstr>
      <vt:lpstr>Start of the Modern era  Digital Modulation, ADC and DSP Insertion</vt:lpstr>
      <vt:lpstr>Slide 46</vt:lpstr>
      <vt:lpstr>Slide 47</vt:lpstr>
      <vt:lpstr>Slide 48</vt:lpstr>
      <vt:lpstr>Slide 49</vt:lpstr>
      <vt:lpstr>Sample the Intermediate Frequency Stage To Avoid Effects of Analog Filter Tolerances and Imbalances </vt:lpstr>
      <vt:lpstr>Perform Timing and Carrier  Synchronization in DSP Land</vt:lpstr>
      <vt:lpstr>Slide 52</vt:lpstr>
      <vt:lpstr>Slide 53</vt:lpstr>
      <vt:lpstr>A Communication System</vt:lpstr>
      <vt:lpstr>Communication over  Bandwidth Limited, AWGN Channel </vt:lpstr>
      <vt:lpstr>Bandwidth Limited Channel Zero ISI and Causal Response</vt:lpstr>
      <vt:lpstr>Slide 57</vt:lpstr>
      <vt:lpstr>Slide 58</vt:lpstr>
      <vt:lpstr>Slide 59</vt:lpstr>
      <vt:lpstr>Cosine Tapered Nyquist Pulse and Correlation, Matched Filter Response</vt:lpstr>
      <vt:lpstr>harris-Moerder Nyquist Pulse</vt:lpstr>
      <vt:lpstr>Eye Diagrams and Zoom, Cosine and harris Tapered  SQRT Nyquist Shaped and Matched Filtered Time Series </vt:lpstr>
      <vt:lpstr>Constellations and Zoom to ISI Spreading: harris &amp; Cosine Tapered SQRT Nyquist Shaped and Matched Filtered Series</vt:lpstr>
      <vt:lpstr>Slide 64</vt:lpstr>
      <vt:lpstr>Slide 65</vt:lpstr>
      <vt:lpstr>Slide 66</vt:lpstr>
      <vt:lpstr>Real Part Modulation Time Series, QPSK for a = 0.1, 0.2,…, 0.9</vt:lpstr>
      <vt:lpstr>Slide 68</vt:lpstr>
      <vt:lpstr>Slide 69</vt:lpstr>
      <vt:lpstr>Slide 70</vt:lpstr>
      <vt:lpstr>Slide 71</vt:lpstr>
      <vt:lpstr>Slide 72</vt:lpstr>
      <vt:lpstr>Slide 73</vt:lpstr>
      <vt:lpstr>Slide 74</vt:lpstr>
      <vt:lpstr>Slide 75</vt:lpstr>
      <vt:lpstr>Slide 76</vt:lpstr>
      <vt:lpstr>Slide 77</vt:lpstr>
      <vt:lpstr>Slide 78</vt:lpstr>
      <vt:lpstr>Slide 79</vt:lpstr>
      <vt:lpstr>Slide 80</vt:lpstr>
      <vt:lpstr>Slide 81</vt:lpstr>
      <vt:lpstr>Slide 82</vt:lpstr>
      <vt:lpstr>Slide 83</vt:lpstr>
      <vt:lpstr>Digital Filters Grow Pass Band Gain in Proportion to Bandwidth Reduction</vt:lpstr>
      <vt:lpstr>Where to Scale Processing Gain?</vt:lpstr>
      <vt:lpstr>Arithmetic SNR Improvement  Re-scale Coefficients in Digital Filter</vt:lpstr>
      <vt:lpstr>Slide 87</vt:lpstr>
      <vt:lpstr>Slide 88</vt:lpstr>
      <vt:lpstr>Slide 89</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2018-12-05T20:02:02Z</dcterms:created>
  <dcterms:modified xsi:type="dcterms:W3CDTF">2018-12-05T20:05:19Z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TC028048749991</vt:lpwstr>
  </property>
</Properties>
</file>